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5"/>
  </p:notesMasterIdLst>
  <p:sldIdLst>
    <p:sldId id="264" r:id="rId2"/>
    <p:sldId id="265" r:id="rId3"/>
    <p:sldId id="266" r:id="rId4"/>
    <p:sldId id="282" r:id="rId5"/>
    <p:sldId id="267" r:id="rId6"/>
    <p:sldId id="277" r:id="rId7"/>
    <p:sldId id="268" r:id="rId8"/>
    <p:sldId id="269" r:id="rId9"/>
    <p:sldId id="270" r:id="rId10"/>
    <p:sldId id="280" r:id="rId11"/>
    <p:sldId id="271" r:id="rId12"/>
    <p:sldId id="278" r:id="rId13"/>
    <p:sldId id="279" r:id="rId14"/>
    <p:sldId id="276" r:id="rId15"/>
    <p:sldId id="272" r:id="rId16"/>
    <p:sldId id="281" r:id="rId17"/>
    <p:sldId id="273" r:id="rId18"/>
    <p:sldId id="274" r:id="rId19"/>
    <p:sldId id="275" r:id="rId20"/>
    <p:sldId id="285" r:id="rId21"/>
    <p:sldId id="283" r:id="rId22"/>
    <p:sldId id="284"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1194F-2DE0-4638-A42E-C9F2C289E57B}" v="165" dt="2024-02-19T10:53:39.400"/>
    <p1510:client id="{46F73010-8583-4AF7-B645-CBCF58112558}" v="21" dt="2024-02-18T23:55:30.805"/>
    <p1510:client id="{54B6034E-717F-4620-8CA1-18F7A274FA57}" v="368" dt="2024-02-18T23:41:26.294"/>
    <p1510:client id="{AC05926A-8E6F-428D-ACD0-A33098AC4349}" v="84" dt="2024-02-18T11:51:18.157"/>
    <p1510:client id="{B2CE81E2-2DAF-4974-B61E-DB6F3A0C551F}" v="59" dt="2024-02-18T22:57:13.185"/>
    <p1510:client id="{CCBFFD06-D997-4381-BFAA-2ACACB5E51ED}" v="53" dt="2024-02-19T14:16:22.239"/>
    <p1510:client id="{D8CCFC34-F54B-47FA-A723-36E3617A5BAA}" v="54" dt="2024-02-18T22:46:22.516"/>
    <p1510:client id="{F2EA8E1E-BBFD-467E-A9A8-31A5FEEE78CC}" v="11" dt="2024-02-18T17:24:55.7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4037C-680B-2948-B28F-C7C1EC396CA9}"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E7246-6AC7-F740-AE96-4180ECABC32A}" type="slidenum">
              <a:rPr lang="en-US" smtClean="0"/>
              <a:t>‹nº›</a:t>
            </a:fld>
            <a:endParaRPr lang="en-US"/>
          </a:p>
        </p:txBody>
      </p:sp>
    </p:spTree>
    <p:extLst>
      <p:ext uri="{BB962C8B-B14F-4D97-AF65-F5344CB8AC3E}">
        <p14:creationId xmlns:p14="http://schemas.microsoft.com/office/powerpoint/2010/main" val="1078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E5A3-EEA3-6D16-E6E3-DE2DF04E2C59}"/>
              </a:ext>
            </a:extLst>
          </p:cNvPr>
          <p:cNvSpPr>
            <a:spLocks noGrp="1"/>
          </p:cNvSpPr>
          <p:nvPr>
            <p:ph type="ctrTitle"/>
          </p:nvPr>
        </p:nvSpPr>
        <p:spPr>
          <a:xfrm>
            <a:off x="1524000" y="1122363"/>
            <a:ext cx="9144000" cy="2387600"/>
          </a:xfrm>
        </p:spPr>
        <p:txBody>
          <a:bodyPr anchor="b"/>
          <a:lstStyle>
            <a:lvl1pPr algn="ctr">
              <a:defRPr sz="6000"/>
            </a:lvl1pPr>
          </a:lstStyle>
          <a:p>
            <a:r>
              <a:rPr lang="en-US" noProof="0"/>
              <a:t>Click</a:t>
            </a:r>
            <a:r>
              <a:rPr lang="en-US"/>
              <a:t> to edit Master title style</a:t>
            </a:r>
            <a:endParaRPr lang="pt-PT"/>
          </a:p>
        </p:txBody>
      </p:sp>
      <p:sp>
        <p:nvSpPr>
          <p:cNvPr id="3" name="Subtitle 2">
            <a:extLst>
              <a:ext uri="{FF2B5EF4-FFF2-40B4-BE49-F238E27FC236}">
                <a16:creationId xmlns:a16="http://schemas.microsoft.com/office/drawing/2014/main" id="{6EC979E0-5FBC-DDD2-65C2-23B1DB261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8F3AAE2B-B1E0-6F45-AA38-686495AA4C8F}"/>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5" name="Footer Placeholder 4">
            <a:extLst>
              <a:ext uri="{FF2B5EF4-FFF2-40B4-BE49-F238E27FC236}">
                <a16:creationId xmlns:a16="http://schemas.microsoft.com/office/drawing/2014/main" id="{A2732A94-AE88-233E-0027-CA06B04EBB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15C8B-9D54-E278-E9BB-238A2517D138}"/>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366842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C652-32BB-3E53-C600-7265C80FB8ED}"/>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D50FB8E5-FD7E-85AB-0A9F-D80CB71BFB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54ED210B-19C7-49BA-717B-81E3934C3B63}"/>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5" name="Footer Placeholder 4">
            <a:extLst>
              <a:ext uri="{FF2B5EF4-FFF2-40B4-BE49-F238E27FC236}">
                <a16:creationId xmlns:a16="http://schemas.microsoft.com/office/drawing/2014/main" id="{0AEBAD0B-21C8-70D7-6532-03CE77658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461A1-4CE8-745F-F730-8C3D38A1D56C}"/>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851068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A32E4-8E75-6A89-5A33-AB2617CA1DE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810AE0BD-53E2-22C3-C917-E4CCF2A5D7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C4349AD3-0AC4-09FA-EAAA-58FC8E026758}"/>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5" name="Footer Placeholder 4">
            <a:extLst>
              <a:ext uri="{FF2B5EF4-FFF2-40B4-BE49-F238E27FC236}">
                <a16:creationId xmlns:a16="http://schemas.microsoft.com/office/drawing/2014/main" id="{CAFF8DF1-E4B7-7FF3-BED5-42F0B5F04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02F3A-BA98-ECB1-434A-664CBB0DAF8A}"/>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601069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AD1F-E459-1152-6177-3682568F9941}"/>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EA3EB59F-31CE-A00A-74D8-74DA736125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03B952C1-DFD9-5129-1B57-0FC0CC77BFDF}"/>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5" name="Footer Placeholder 4">
            <a:extLst>
              <a:ext uri="{FF2B5EF4-FFF2-40B4-BE49-F238E27FC236}">
                <a16:creationId xmlns:a16="http://schemas.microsoft.com/office/drawing/2014/main" id="{D6F5AA76-E221-64A0-A2C3-904271A42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BA18B-7CEB-7E7B-6FA4-37B2108072BD}"/>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156805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024D-C649-BAD9-B26C-E1A2CAB42F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D9A5909E-E0CC-0035-03ED-40D611C6DE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261459-6676-CB6B-06E6-515A35002F2F}"/>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5" name="Footer Placeholder 4">
            <a:extLst>
              <a:ext uri="{FF2B5EF4-FFF2-40B4-BE49-F238E27FC236}">
                <a16:creationId xmlns:a16="http://schemas.microsoft.com/office/drawing/2014/main" id="{B9199D59-17D0-60CF-DB27-1F2DDFE5B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00F07-2C13-AC55-0CF1-59D51DA2886C}"/>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249231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7D2D-C805-4257-FCBE-14BF7A74B2CD}"/>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5DA052F4-E0E1-2BD2-3892-FE96173573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2FC574D5-5D87-54FA-9EFF-8C8E1365DA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275EE32A-CC34-3DD6-4F43-D92D053FA6BB}"/>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6" name="Footer Placeholder 5">
            <a:extLst>
              <a:ext uri="{FF2B5EF4-FFF2-40B4-BE49-F238E27FC236}">
                <a16:creationId xmlns:a16="http://schemas.microsoft.com/office/drawing/2014/main" id="{6F00E48B-DD7E-B048-C096-67B62A1E1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83E77-302F-88EA-A27B-7D57CB569863}"/>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2988668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3582-54D6-997B-213B-7529224086F2}"/>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847EA6FA-931A-6A63-2CEA-598DD64E82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F5002-FB46-215E-90FD-597DD49E6D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CE5E9E92-C3E9-D7D9-AC02-B8DDF060D6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43F78-CBB8-F3BE-D974-4150BD5EE5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7AF5ABBD-D553-9BD2-0ECC-EFA3C01456B5}"/>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8" name="Footer Placeholder 7">
            <a:extLst>
              <a:ext uri="{FF2B5EF4-FFF2-40B4-BE49-F238E27FC236}">
                <a16:creationId xmlns:a16="http://schemas.microsoft.com/office/drawing/2014/main" id="{B95E7CEB-79B6-86B2-5719-047CE3BC5B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725A3-DA8B-A87D-9D58-45CCF795A972}"/>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3876250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C6D4-AC4C-CF21-CE23-B846138A6DAC}"/>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2F7D96C9-AE08-06A7-B7D0-F1D6AFEA7FA6}"/>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4" name="Footer Placeholder 3">
            <a:extLst>
              <a:ext uri="{FF2B5EF4-FFF2-40B4-BE49-F238E27FC236}">
                <a16:creationId xmlns:a16="http://schemas.microsoft.com/office/drawing/2014/main" id="{243FE587-5FD6-6CBB-EC1D-F23B2D3EDF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5F6A4E-987D-65A3-34FA-D386AF8BAC2B}"/>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2540863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5D729-1B66-C76C-7CD1-6CE7FFCB249E}"/>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3" name="Footer Placeholder 2">
            <a:extLst>
              <a:ext uri="{FF2B5EF4-FFF2-40B4-BE49-F238E27FC236}">
                <a16:creationId xmlns:a16="http://schemas.microsoft.com/office/drawing/2014/main" id="{2346F576-E2E2-D7DF-8030-E73986FBC6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065CB-3004-520C-1D36-3B8D6C05D80E}"/>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408464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1657-0B56-FE3D-4E36-905EDB178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1FCD33E6-9939-3230-645C-BAE962E9E6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41EF2F76-22CB-BE2D-D286-3527DC437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F6D87-DAA4-ED79-C4F2-BA092C7FC956}"/>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6" name="Footer Placeholder 5">
            <a:extLst>
              <a:ext uri="{FF2B5EF4-FFF2-40B4-BE49-F238E27FC236}">
                <a16:creationId xmlns:a16="http://schemas.microsoft.com/office/drawing/2014/main" id="{461B02B1-9AC5-8DA9-0E07-A458166AB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B4D89-83DA-ADEF-3C94-D0DCACDDE8ED}"/>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3591381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429B-DF43-1307-6E33-E9B360EAD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65AA9FC3-76A4-8ECA-6E3C-8624659520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15D56018-F954-F891-4A4B-5404BEC75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29728E-59F8-30AD-3409-8243ED860A90}"/>
              </a:ext>
            </a:extLst>
          </p:cNvPr>
          <p:cNvSpPr>
            <a:spLocks noGrp="1"/>
          </p:cNvSpPr>
          <p:nvPr>
            <p:ph type="dt" sz="half" idx="10"/>
          </p:nvPr>
        </p:nvSpPr>
        <p:spPr/>
        <p:txBody>
          <a:bodyPr/>
          <a:lstStyle/>
          <a:p>
            <a:fld id="{387870BB-5510-7849-97AA-1B5A7639E7E0}" type="datetimeFigureOut">
              <a:rPr lang="en-US" smtClean="0"/>
              <a:t>2/19/2024</a:t>
            </a:fld>
            <a:endParaRPr lang="en-US"/>
          </a:p>
        </p:txBody>
      </p:sp>
      <p:sp>
        <p:nvSpPr>
          <p:cNvPr id="6" name="Footer Placeholder 5">
            <a:extLst>
              <a:ext uri="{FF2B5EF4-FFF2-40B4-BE49-F238E27FC236}">
                <a16:creationId xmlns:a16="http://schemas.microsoft.com/office/drawing/2014/main" id="{B294103E-F3C4-5895-2C7D-453F8B86DF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896BA-9303-781E-04E1-917E9C6BFA51}"/>
              </a:ext>
            </a:extLst>
          </p:cNvPr>
          <p:cNvSpPr>
            <a:spLocks noGrp="1"/>
          </p:cNvSpPr>
          <p:nvPr>
            <p:ph type="sldNum" sz="quarter" idx="12"/>
          </p:nvPr>
        </p:nvSpPr>
        <p:spPr/>
        <p:txBody>
          <a:bodyPr/>
          <a:lstStyle/>
          <a:p>
            <a:fld id="{6E763DE1-4AEF-A044-8B9B-D38067F64FB8}" type="slidenum">
              <a:rPr lang="en-US" smtClean="0"/>
              <a:t>‹nº›</a:t>
            </a:fld>
            <a:endParaRPr lang="en-US"/>
          </a:p>
        </p:txBody>
      </p:sp>
    </p:spTree>
    <p:extLst>
      <p:ext uri="{BB962C8B-B14F-4D97-AF65-F5344CB8AC3E}">
        <p14:creationId xmlns:p14="http://schemas.microsoft.com/office/powerpoint/2010/main" val="277781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73A018-CD12-F552-3E14-F6208FFE44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5541CF17-E67D-A1CC-78B1-924FA3A8E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730167D-4B68-9195-5E44-B63DAB02D6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870BB-5510-7849-97AA-1B5A7639E7E0}" type="datetimeFigureOut">
              <a:rPr lang="en-US" smtClean="0"/>
              <a:t>2/19/2024</a:t>
            </a:fld>
            <a:endParaRPr lang="en-US"/>
          </a:p>
        </p:txBody>
      </p:sp>
      <p:sp>
        <p:nvSpPr>
          <p:cNvPr id="5" name="Footer Placeholder 4">
            <a:extLst>
              <a:ext uri="{FF2B5EF4-FFF2-40B4-BE49-F238E27FC236}">
                <a16:creationId xmlns:a16="http://schemas.microsoft.com/office/drawing/2014/main" id="{FB1D5B71-B8DA-A2A8-6E57-D574EB0E5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A33B06-1252-98B8-BF12-19798271A8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763DE1-4AEF-A044-8B9B-D38067F64FB8}" type="slidenum">
              <a:rPr lang="en-US" smtClean="0"/>
              <a:t>‹nº›</a:t>
            </a:fld>
            <a:endParaRPr lang="en-US"/>
          </a:p>
        </p:txBody>
      </p:sp>
    </p:spTree>
    <p:extLst>
      <p:ext uri="{BB962C8B-B14F-4D97-AF65-F5344CB8AC3E}">
        <p14:creationId xmlns:p14="http://schemas.microsoft.com/office/powerpoint/2010/main" val="12947399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close-up of a device&#10;&#10;Description automatically generated">
            <a:extLst>
              <a:ext uri="{FF2B5EF4-FFF2-40B4-BE49-F238E27FC236}">
                <a16:creationId xmlns:a16="http://schemas.microsoft.com/office/drawing/2014/main" id="{2D5B426E-2493-72ED-8A91-375BC278C772}"/>
              </a:ext>
            </a:extLst>
          </p:cNvPr>
          <p:cNvPicPr>
            <a:picLocks noChangeAspect="1"/>
          </p:cNvPicPr>
          <p:nvPr/>
        </p:nvPicPr>
        <p:blipFill rotWithShape="1">
          <a:blip r:embed="rId2">
            <a:alphaModFix amt="50000"/>
          </a:blip>
          <a:srcRect l="13" t="7244" r="-13" b="17770"/>
          <a:stretch/>
        </p:blipFill>
        <p:spPr>
          <a:xfrm>
            <a:off x="20" y="10613"/>
            <a:ext cx="12191980" cy="6856718"/>
          </a:xfrm>
          <a:prstGeom prst="rect">
            <a:avLst/>
          </a:prstGeom>
          <a:solidFill>
            <a:schemeClr val="tx1"/>
          </a:solidFill>
        </p:spPr>
      </p:pic>
      <p:sp>
        <p:nvSpPr>
          <p:cNvPr id="2" name="Title 1">
            <a:extLst>
              <a:ext uri="{FF2B5EF4-FFF2-40B4-BE49-F238E27FC236}">
                <a16:creationId xmlns:a16="http://schemas.microsoft.com/office/drawing/2014/main" id="{D1B06FFF-7C9F-1952-BCC0-02CE2ED183B1}"/>
              </a:ext>
            </a:extLst>
          </p:cNvPr>
          <p:cNvSpPr>
            <a:spLocks noGrp="1"/>
          </p:cNvSpPr>
          <p:nvPr>
            <p:ph type="ctrTitle"/>
          </p:nvPr>
        </p:nvSpPr>
        <p:spPr>
          <a:xfrm>
            <a:off x="459809" y="1791120"/>
            <a:ext cx="9144000" cy="1335174"/>
          </a:xfrm>
        </p:spPr>
        <p:txBody>
          <a:bodyPr/>
          <a:lstStyle/>
          <a:p>
            <a:pPr algn="l"/>
            <a:r>
              <a:rPr lang="en-US">
                <a:solidFill>
                  <a:schemeClr val="bg1"/>
                </a:solidFill>
              </a:rPr>
              <a:t>Smart Home Stock</a:t>
            </a:r>
          </a:p>
        </p:txBody>
      </p:sp>
      <p:sp>
        <p:nvSpPr>
          <p:cNvPr id="3" name="Subtitle 2">
            <a:extLst>
              <a:ext uri="{FF2B5EF4-FFF2-40B4-BE49-F238E27FC236}">
                <a16:creationId xmlns:a16="http://schemas.microsoft.com/office/drawing/2014/main" id="{FF48DBDB-3DF7-13E2-6274-B063C20D9C9F}"/>
              </a:ext>
            </a:extLst>
          </p:cNvPr>
          <p:cNvSpPr>
            <a:spLocks noGrp="1"/>
          </p:cNvSpPr>
          <p:nvPr>
            <p:ph type="subTitle" idx="1"/>
          </p:nvPr>
        </p:nvSpPr>
        <p:spPr>
          <a:xfrm>
            <a:off x="459809" y="3218369"/>
            <a:ext cx="6241437" cy="1784706"/>
          </a:xfrm>
        </p:spPr>
        <p:txBody>
          <a:bodyPr numCol="2">
            <a:normAutofit/>
          </a:bodyPr>
          <a:lstStyle/>
          <a:p>
            <a:pPr algn="l"/>
            <a:r>
              <a:rPr lang="en-US" sz="2800">
                <a:solidFill>
                  <a:schemeClr val="bg1">
                    <a:lumMod val="75000"/>
                  </a:schemeClr>
                </a:solidFill>
              </a:rPr>
              <a:t>Ricardo </a:t>
            </a:r>
            <a:r>
              <a:rPr lang="en-US" sz="2800" err="1">
                <a:solidFill>
                  <a:schemeClr val="bg1">
                    <a:lumMod val="75000"/>
                  </a:schemeClr>
                </a:solidFill>
              </a:rPr>
              <a:t>Fiúza</a:t>
            </a:r>
            <a:endParaRPr lang="en-US" sz="2800">
              <a:solidFill>
                <a:schemeClr val="bg1">
                  <a:lumMod val="75000"/>
                </a:schemeClr>
              </a:solidFill>
            </a:endParaRPr>
          </a:p>
          <a:p>
            <a:pPr algn="l"/>
            <a:r>
              <a:rPr lang="en-US" sz="2800">
                <a:solidFill>
                  <a:schemeClr val="bg1">
                    <a:lumMod val="75000"/>
                  </a:schemeClr>
                </a:solidFill>
              </a:rPr>
              <a:t>Rafaela Pereira</a:t>
            </a:r>
          </a:p>
          <a:p>
            <a:pPr algn="l"/>
            <a:r>
              <a:rPr lang="en-US" sz="2800">
                <a:solidFill>
                  <a:schemeClr val="bg1">
                    <a:lumMod val="75000"/>
                  </a:schemeClr>
                </a:solidFill>
              </a:rPr>
              <a:t>Renato Simões</a:t>
            </a:r>
          </a:p>
          <a:p>
            <a:pPr algn="l"/>
            <a:r>
              <a:rPr lang="en-US" sz="2800">
                <a:solidFill>
                  <a:schemeClr val="bg1">
                    <a:lumMod val="75000"/>
                  </a:schemeClr>
                </a:solidFill>
              </a:rPr>
              <a:t>Vera Amaral</a:t>
            </a:r>
          </a:p>
          <a:p>
            <a:pPr algn="l"/>
            <a:r>
              <a:rPr lang="en-US" sz="2800">
                <a:solidFill>
                  <a:schemeClr val="bg1">
                    <a:lumMod val="75000"/>
                  </a:schemeClr>
                </a:solidFill>
              </a:rPr>
              <a:t>Henrique Simões</a:t>
            </a:r>
          </a:p>
          <a:p>
            <a:pPr algn="l"/>
            <a:r>
              <a:rPr lang="en-US" sz="2800">
                <a:solidFill>
                  <a:schemeClr val="bg1">
                    <a:lumMod val="75000"/>
                  </a:schemeClr>
                </a:solidFill>
              </a:rPr>
              <a:t>Leonor Mira</a:t>
            </a:r>
          </a:p>
        </p:txBody>
      </p:sp>
      <p:pic>
        <p:nvPicPr>
          <p:cNvPr id="6" name="Picture 5" descr="A black and white logo&#10;&#10;Description automatically generated">
            <a:extLst>
              <a:ext uri="{FF2B5EF4-FFF2-40B4-BE49-F238E27FC236}">
                <a16:creationId xmlns:a16="http://schemas.microsoft.com/office/drawing/2014/main" id="{983B6CB6-8FA2-CAE4-85F9-F4270490E717}"/>
              </a:ext>
            </a:extLst>
          </p:cNvPr>
          <p:cNvPicPr>
            <a:picLocks noChangeAspect="1"/>
          </p:cNvPicPr>
          <p:nvPr/>
        </p:nvPicPr>
        <p:blipFill rotWithShape="1">
          <a:blip r:embed="rId3"/>
          <a:srcRect l="8007" t="33072" r="7573" b="34081"/>
          <a:stretch/>
        </p:blipFill>
        <p:spPr>
          <a:xfrm>
            <a:off x="8071982" y="5349875"/>
            <a:ext cx="3754753" cy="1032381"/>
          </a:xfrm>
          <a:prstGeom prst="rect">
            <a:avLst/>
          </a:prstGeom>
        </p:spPr>
      </p:pic>
      <p:sp>
        <p:nvSpPr>
          <p:cNvPr id="7" name="TextBox 6">
            <a:extLst>
              <a:ext uri="{FF2B5EF4-FFF2-40B4-BE49-F238E27FC236}">
                <a16:creationId xmlns:a16="http://schemas.microsoft.com/office/drawing/2014/main" id="{97B2AD3F-35B7-A07F-42BE-C488E4EFB1D3}"/>
              </a:ext>
            </a:extLst>
          </p:cNvPr>
          <p:cNvSpPr txBox="1"/>
          <p:nvPr/>
        </p:nvSpPr>
        <p:spPr>
          <a:xfrm>
            <a:off x="459809" y="682637"/>
            <a:ext cx="7015618" cy="769441"/>
          </a:xfrm>
          <a:prstGeom prst="rect">
            <a:avLst/>
          </a:prstGeom>
          <a:noFill/>
        </p:spPr>
        <p:txBody>
          <a:bodyPr wrap="square" rtlCol="0">
            <a:spAutoFit/>
          </a:bodyPr>
          <a:lstStyle/>
          <a:p>
            <a:r>
              <a:rPr lang="en-US" sz="4400" err="1">
                <a:solidFill>
                  <a:schemeClr val="bg1"/>
                </a:solidFill>
                <a:latin typeface="Klavika Md" panose="02000000000000000000" pitchFamily="2" charset="0"/>
              </a:rPr>
              <a:t>Electro</a:t>
            </a:r>
            <a:r>
              <a:rPr lang="en-US" sz="4400" err="1">
                <a:solidFill>
                  <a:schemeClr val="bg1"/>
                </a:solidFill>
                <a:latin typeface="Klavika Lt" panose="02000000000000000000" pitchFamily="2" charset="0"/>
              </a:rPr>
              <a:t>Cap</a:t>
            </a:r>
            <a:r>
              <a:rPr lang="en-US" sz="4400">
                <a:solidFill>
                  <a:schemeClr val="bg1"/>
                </a:solidFill>
                <a:latin typeface="Klavika Rg" panose="02000000000000000000" pitchFamily="2" charset="0"/>
              </a:rPr>
              <a:t> Project Proposal</a:t>
            </a:r>
            <a:endParaRPr lang="en-US" sz="4400">
              <a:solidFill>
                <a:schemeClr val="bg1"/>
              </a:solidFill>
              <a:latin typeface="Klavika Md" panose="02000000000000000000" pitchFamily="2" charset="0"/>
            </a:endParaRPr>
          </a:p>
        </p:txBody>
      </p:sp>
    </p:spTree>
    <p:extLst>
      <p:ext uri="{BB962C8B-B14F-4D97-AF65-F5344CB8AC3E}">
        <p14:creationId xmlns:p14="http://schemas.microsoft.com/office/powerpoint/2010/main" val="49028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92D1-C47B-F92A-1C07-8CE5F650955C}"/>
              </a:ext>
            </a:extLst>
          </p:cNvPr>
          <p:cNvSpPr>
            <a:spLocks noGrp="1"/>
          </p:cNvSpPr>
          <p:nvPr>
            <p:ph type="title"/>
          </p:nvPr>
        </p:nvSpPr>
        <p:spPr/>
        <p:txBody>
          <a:bodyPr/>
          <a:lstStyle/>
          <a:p>
            <a:r>
              <a:rPr lang="en-US"/>
              <a:t>6. Solution requirements </a:t>
            </a:r>
          </a:p>
        </p:txBody>
      </p:sp>
      <p:sp>
        <p:nvSpPr>
          <p:cNvPr id="3" name="Content Placeholder 2">
            <a:extLst>
              <a:ext uri="{FF2B5EF4-FFF2-40B4-BE49-F238E27FC236}">
                <a16:creationId xmlns:a16="http://schemas.microsoft.com/office/drawing/2014/main" id="{1FD872F0-8C53-C6CB-3C4B-438194171954}"/>
              </a:ext>
            </a:extLst>
          </p:cNvPr>
          <p:cNvSpPr>
            <a:spLocks noGrp="1"/>
          </p:cNvSpPr>
          <p:nvPr>
            <p:ph idx="1"/>
          </p:nvPr>
        </p:nvSpPr>
        <p:spPr/>
        <p:txBody>
          <a:bodyPr vert="horz" lIns="91440" tIns="45720" rIns="91440" bIns="45720" rtlCol="0" anchor="t">
            <a:normAutofit/>
          </a:bodyPr>
          <a:lstStyle/>
          <a:p>
            <a:pPr marL="0" indent="0">
              <a:buNone/>
            </a:pPr>
            <a:r>
              <a:rPr lang="en-US" sz="2400" b="1">
                <a:solidFill>
                  <a:srgbClr val="0F0F0F"/>
                </a:solidFill>
                <a:ea typeface="+mn-lt"/>
                <a:cs typeface="+mn-lt"/>
              </a:rPr>
              <a:t>Estimation of Remaining Meals:</a:t>
            </a:r>
            <a:endParaRPr lang="en-US">
              <a:solidFill>
                <a:srgbClr val="000000"/>
              </a:solidFill>
              <a:ea typeface="+mn-lt"/>
              <a:cs typeface="+mn-lt"/>
            </a:endParaRPr>
          </a:p>
          <a:p>
            <a:pPr marL="457200" indent="-457200"/>
            <a:r>
              <a:rPr lang="en-US" sz="2400">
                <a:solidFill>
                  <a:srgbClr val="0F0F0F"/>
                </a:solidFill>
                <a:ea typeface="+mn-lt"/>
                <a:cs typeface="+mn-lt"/>
              </a:rPr>
              <a:t>The system should be capable of calculating and clearly presenting in the app the estimate of the number of meals that can still be prepared with the available food. This estimate should be dynamic and updated based on recent consumption.</a:t>
            </a:r>
            <a:endParaRPr lang="en-US" sz="2400">
              <a:cs typeface="Calibri" panose="020F0502020204030204"/>
            </a:endParaRPr>
          </a:p>
          <a:p>
            <a:pPr lvl="1">
              <a:buFont typeface="Arial"/>
              <a:buChar char="•"/>
            </a:pPr>
            <a:endParaRPr lang="en-US">
              <a:solidFill>
                <a:srgbClr val="0F0F0F"/>
              </a:solidFill>
              <a:ea typeface="+mn-lt"/>
              <a:cs typeface="+mn-lt"/>
            </a:endParaRPr>
          </a:p>
          <a:p>
            <a:pPr marL="0" indent="0">
              <a:buNone/>
            </a:pPr>
            <a:r>
              <a:rPr lang="en-US" sz="2400" b="1">
                <a:solidFill>
                  <a:srgbClr val="0F0F0F"/>
                </a:solidFill>
                <a:ea typeface="+mn-lt"/>
                <a:cs typeface="+mn-lt"/>
              </a:rPr>
              <a:t>Automatic Alerts and Shopping Lists:</a:t>
            </a:r>
            <a:endParaRPr lang="en-US">
              <a:solidFill>
                <a:srgbClr val="000000"/>
              </a:solidFill>
              <a:ea typeface="+mn-lt"/>
              <a:cs typeface="+mn-lt"/>
            </a:endParaRPr>
          </a:p>
          <a:p>
            <a:pPr marL="457200" indent="-457200"/>
            <a:r>
              <a:rPr lang="en-US" sz="2400">
                <a:solidFill>
                  <a:srgbClr val="0F0F0F"/>
                </a:solidFill>
                <a:ea typeface="+mn-lt"/>
                <a:cs typeface="+mn-lt"/>
              </a:rPr>
              <a:t>The mobile app should provide alerts when the quantity of a particular food item is below a predefined threshold. Additionally, the system should automatically generate a shopping list based on items that need replenishing.</a:t>
            </a:r>
            <a:endParaRPr lang="en-US" sz="2400">
              <a:cs typeface="Calibri" panose="020F0502020204030204"/>
            </a:endParaRPr>
          </a:p>
          <a:p>
            <a:pPr>
              <a:buFont typeface="Arial"/>
              <a:buChar char="•"/>
            </a:pPr>
            <a:endParaRPr lang="en-US" sz="2400">
              <a:solidFill>
                <a:srgbClr val="0F0F0F"/>
              </a:solidFill>
              <a:cs typeface="Calibri"/>
            </a:endParaRPr>
          </a:p>
          <a:p>
            <a:pPr marL="0" indent="0">
              <a:buNone/>
            </a:pPr>
            <a:endParaRPr lang="en-US" sz="2400">
              <a:cs typeface="Calibri"/>
            </a:endParaRPr>
          </a:p>
          <a:p>
            <a:pPr marL="0" indent="0">
              <a:buNone/>
            </a:pPr>
            <a:endParaRPr lang="en-US" sz="2400">
              <a:cs typeface="Calibri"/>
            </a:endParaRPr>
          </a:p>
          <a:p>
            <a:pPr marL="0" indent="0">
              <a:buNone/>
            </a:pPr>
            <a:endParaRPr lang="en-US">
              <a:cs typeface="Calibri"/>
            </a:endParaRPr>
          </a:p>
        </p:txBody>
      </p:sp>
    </p:spTree>
    <p:extLst>
      <p:ext uri="{BB962C8B-B14F-4D97-AF65-F5344CB8AC3E}">
        <p14:creationId xmlns:p14="http://schemas.microsoft.com/office/powerpoint/2010/main" val="2425078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0E8C-834F-A157-CCCA-F91C7024B1DC}"/>
              </a:ext>
            </a:extLst>
          </p:cNvPr>
          <p:cNvSpPr>
            <a:spLocks noGrp="1"/>
          </p:cNvSpPr>
          <p:nvPr>
            <p:ph type="title"/>
          </p:nvPr>
        </p:nvSpPr>
        <p:spPr/>
        <p:txBody>
          <a:bodyPr/>
          <a:lstStyle/>
          <a:p>
            <a:r>
              <a:rPr lang="en-US"/>
              <a:t>7. Technical challenges</a:t>
            </a:r>
          </a:p>
        </p:txBody>
      </p:sp>
      <p:sp>
        <p:nvSpPr>
          <p:cNvPr id="3" name="Content Placeholder 2">
            <a:extLst>
              <a:ext uri="{FF2B5EF4-FFF2-40B4-BE49-F238E27FC236}">
                <a16:creationId xmlns:a16="http://schemas.microsoft.com/office/drawing/2014/main" id="{3E6895E2-0F2A-58AF-4323-478A221F8332}"/>
              </a:ext>
            </a:extLst>
          </p:cNvPr>
          <p:cNvSpPr>
            <a:spLocks noGrp="1"/>
          </p:cNvSpPr>
          <p:nvPr>
            <p:ph idx="1"/>
          </p:nvPr>
        </p:nvSpPr>
        <p:spPr/>
        <p:txBody>
          <a:bodyPr vert="horz" lIns="91440" tIns="45720" rIns="91440" bIns="45720" rtlCol="0" anchor="t">
            <a:normAutofit lnSpcReduction="10000"/>
          </a:bodyPr>
          <a:lstStyle/>
          <a:p>
            <a:pPr marL="0" indent="0">
              <a:buNone/>
            </a:pPr>
            <a:r>
              <a:rPr lang="en-US" sz="2400" b="1">
                <a:ea typeface="+mn-lt"/>
                <a:cs typeface="+mn-lt"/>
              </a:rPr>
              <a:t>Sensor Accuracy and Reliability:</a:t>
            </a:r>
            <a:endParaRPr lang="en-US" sz="2400">
              <a:cs typeface="Calibri"/>
            </a:endParaRPr>
          </a:p>
          <a:p>
            <a:pPr>
              <a:buFont typeface="Arial"/>
              <a:buChar char="•"/>
            </a:pPr>
            <a:r>
              <a:rPr lang="en-US" sz="2400" i="1">
                <a:solidFill>
                  <a:srgbClr val="0F0F0F"/>
                </a:solidFill>
                <a:ea typeface="+mn-lt"/>
                <a:cs typeface="+mn-lt"/>
              </a:rPr>
              <a:t>Challenge:</a:t>
            </a:r>
            <a:r>
              <a:rPr lang="en-US" sz="2400">
                <a:solidFill>
                  <a:srgbClr val="0F0F0F"/>
                </a:solidFill>
                <a:ea typeface="+mn-lt"/>
                <a:cs typeface="+mn-lt"/>
              </a:rPr>
              <a:t> Ensuring that sensors accurately measure and estimate the quantity of food items used in each meal.</a:t>
            </a:r>
            <a:endParaRPr lang="en-US" sz="2400">
              <a:cs typeface="Calibri"/>
            </a:endParaRPr>
          </a:p>
          <a:p>
            <a:pPr>
              <a:buFont typeface="Arial"/>
              <a:buChar char="•"/>
            </a:pPr>
            <a:r>
              <a:rPr lang="en-US" sz="2400" i="1">
                <a:solidFill>
                  <a:srgbClr val="0F0F0F"/>
                </a:solidFill>
                <a:ea typeface="+mn-lt"/>
                <a:cs typeface="+mn-lt"/>
              </a:rPr>
              <a:t>Solution:</a:t>
            </a:r>
            <a:r>
              <a:rPr lang="en-US" sz="2400">
                <a:solidFill>
                  <a:srgbClr val="0F0F0F"/>
                </a:solidFill>
                <a:ea typeface="+mn-lt"/>
                <a:cs typeface="+mn-lt"/>
              </a:rPr>
              <a:t> Implementing robust sensor technologies and calibration mechanisms to enhance accuracy and reliability.</a:t>
            </a:r>
            <a:endParaRPr lang="en-US" sz="2400">
              <a:solidFill>
                <a:srgbClr val="0F0F0F"/>
              </a:solidFill>
              <a:cs typeface="Calibri"/>
            </a:endParaRPr>
          </a:p>
          <a:p>
            <a:pPr marL="0" indent="0">
              <a:buNone/>
            </a:pPr>
            <a:endParaRPr lang="en-US" sz="2400">
              <a:solidFill>
                <a:srgbClr val="0F0F0F"/>
              </a:solidFill>
              <a:ea typeface="+mn-lt"/>
              <a:cs typeface="+mn-lt"/>
            </a:endParaRPr>
          </a:p>
          <a:p>
            <a:pPr>
              <a:buNone/>
            </a:pPr>
            <a:r>
              <a:rPr lang="en-US" sz="2400" b="1">
                <a:ea typeface="+mn-lt"/>
                <a:cs typeface="+mn-lt"/>
              </a:rPr>
              <a:t>Data Security and Privacy:</a:t>
            </a:r>
            <a:endParaRPr lang="en-US" sz="2400">
              <a:cs typeface="Calibri"/>
            </a:endParaRPr>
          </a:p>
          <a:p>
            <a:pPr>
              <a:buFont typeface="Arial"/>
              <a:buChar char="•"/>
            </a:pPr>
            <a:r>
              <a:rPr lang="en-US" sz="2400" i="1">
                <a:ea typeface="+mn-lt"/>
                <a:cs typeface="+mn-lt"/>
              </a:rPr>
              <a:t>Challenge:</a:t>
            </a:r>
            <a:r>
              <a:rPr lang="en-US" sz="2400">
                <a:ea typeface="+mn-lt"/>
                <a:cs typeface="+mn-lt"/>
              </a:rPr>
              <a:t> Safeguarding user data stored in the app and ensuring that sensitive information is protected.</a:t>
            </a:r>
            <a:endParaRPr lang="en-US" sz="2400">
              <a:cs typeface="Calibri"/>
            </a:endParaRPr>
          </a:p>
          <a:p>
            <a:pPr>
              <a:buFont typeface="Arial"/>
              <a:buChar char="•"/>
            </a:pPr>
            <a:r>
              <a:rPr lang="en-US" sz="2400" i="1">
                <a:ea typeface="+mn-lt"/>
                <a:cs typeface="+mn-lt"/>
              </a:rPr>
              <a:t>Solution:</a:t>
            </a:r>
            <a:r>
              <a:rPr lang="en-US" sz="2400">
                <a:ea typeface="+mn-lt"/>
                <a:cs typeface="+mn-lt"/>
              </a:rPr>
              <a:t> Implementing encryption protocols, secure data storage practices, and providing clear privacy policies to users.</a:t>
            </a:r>
            <a:endParaRPr lang="en-US" sz="2400"/>
          </a:p>
          <a:p>
            <a:pPr marL="0" indent="0">
              <a:buNone/>
            </a:pPr>
            <a:endParaRPr lang="en-US" sz="1100">
              <a:cs typeface="Calibri"/>
            </a:endParaRPr>
          </a:p>
        </p:txBody>
      </p:sp>
    </p:spTree>
    <p:extLst>
      <p:ext uri="{BB962C8B-B14F-4D97-AF65-F5344CB8AC3E}">
        <p14:creationId xmlns:p14="http://schemas.microsoft.com/office/powerpoint/2010/main" val="220397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89FAB5-F0B9-4B2B-992A-8E3D59EEE1A0}"/>
              </a:ext>
            </a:extLst>
          </p:cNvPr>
          <p:cNvSpPr>
            <a:spLocks noGrp="1"/>
          </p:cNvSpPr>
          <p:nvPr>
            <p:ph type="title"/>
          </p:nvPr>
        </p:nvSpPr>
        <p:spPr/>
        <p:txBody>
          <a:bodyPr/>
          <a:lstStyle/>
          <a:p>
            <a:r>
              <a:rPr lang="en-US">
                <a:cs typeface="Calibri Light"/>
              </a:rPr>
              <a:t>7. Technical challenges</a:t>
            </a:r>
            <a:endParaRPr lang="pt-PT"/>
          </a:p>
        </p:txBody>
      </p:sp>
      <p:sp>
        <p:nvSpPr>
          <p:cNvPr id="3" name="Marcador de Posição de Conteúdo 2">
            <a:extLst>
              <a:ext uri="{FF2B5EF4-FFF2-40B4-BE49-F238E27FC236}">
                <a16:creationId xmlns:a16="http://schemas.microsoft.com/office/drawing/2014/main" id="{C63E487F-3244-2C82-203D-43682702FFCA}"/>
              </a:ext>
            </a:extLst>
          </p:cNvPr>
          <p:cNvSpPr>
            <a:spLocks noGrp="1"/>
          </p:cNvSpPr>
          <p:nvPr>
            <p:ph idx="1"/>
          </p:nvPr>
        </p:nvSpPr>
        <p:spPr/>
        <p:txBody>
          <a:bodyPr vert="horz" lIns="91440" tIns="45720" rIns="91440" bIns="45720" rtlCol="0" anchor="t">
            <a:normAutofit lnSpcReduction="10000"/>
          </a:bodyPr>
          <a:lstStyle/>
          <a:p>
            <a:pPr>
              <a:buNone/>
            </a:pPr>
            <a:r>
              <a:rPr lang="pt-PT" sz="2400" b="1" err="1">
                <a:ea typeface="+mn-lt"/>
                <a:cs typeface="+mn-lt"/>
              </a:rPr>
              <a:t>Compatibility</a:t>
            </a:r>
            <a:r>
              <a:rPr lang="pt-PT" sz="2400" b="1">
                <a:ea typeface="+mn-lt"/>
                <a:cs typeface="+mn-lt"/>
              </a:rPr>
              <a:t> </a:t>
            </a:r>
            <a:r>
              <a:rPr lang="pt-PT" sz="2400" b="1" err="1">
                <a:ea typeface="+mn-lt"/>
                <a:cs typeface="+mn-lt"/>
              </a:rPr>
              <a:t>with</a:t>
            </a:r>
            <a:r>
              <a:rPr lang="pt-PT" sz="2400" b="1">
                <a:ea typeface="+mn-lt"/>
                <a:cs typeface="+mn-lt"/>
              </a:rPr>
              <a:t> </a:t>
            </a:r>
            <a:r>
              <a:rPr lang="pt-PT" sz="2400" b="1" err="1">
                <a:ea typeface="+mn-lt"/>
                <a:cs typeface="+mn-lt"/>
              </a:rPr>
              <a:t>Various</a:t>
            </a:r>
            <a:r>
              <a:rPr lang="pt-PT" sz="2400" b="1">
                <a:ea typeface="+mn-lt"/>
                <a:cs typeface="+mn-lt"/>
              </a:rPr>
              <a:t> Containers:</a:t>
            </a:r>
            <a:endParaRPr lang="pt-PT" sz="2400">
              <a:cs typeface="Calibri"/>
            </a:endParaRPr>
          </a:p>
          <a:p>
            <a:pPr>
              <a:buFont typeface="Arial"/>
              <a:buChar char="•"/>
            </a:pPr>
            <a:r>
              <a:rPr lang="pt-PT" sz="2400" i="1" err="1">
                <a:ea typeface="+mn-lt"/>
                <a:cs typeface="+mn-lt"/>
              </a:rPr>
              <a:t>Challenge</a:t>
            </a:r>
            <a:r>
              <a:rPr lang="pt-PT" sz="2400" i="1">
                <a:ea typeface="+mn-lt"/>
                <a:cs typeface="+mn-lt"/>
              </a:rPr>
              <a:t>:</a:t>
            </a:r>
            <a:r>
              <a:rPr lang="pt-PT" sz="2400">
                <a:ea typeface="+mn-lt"/>
                <a:cs typeface="+mn-lt"/>
              </a:rPr>
              <a:t> </a:t>
            </a:r>
            <a:r>
              <a:rPr lang="pt-PT" sz="2400" err="1">
                <a:ea typeface="+mn-lt"/>
                <a:cs typeface="+mn-lt"/>
              </a:rPr>
              <a:t>Designing</a:t>
            </a:r>
            <a:r>
              <a:rPr lang="pt-PT" sz="2400">
                <a:ea typeface="+mn-lt"/>
                <a:cs typeface="+mn-lt"/>
              </a:rPr>
              <a:t> </a:t>
            </a:r>
            <a:r>
              <a:rPr lang="pt-PT" sz="2400" err="1">
                <a:ea typeface="+mn-lt"/>
                <a:cs typeface="+mn-lt"/>
              </a:rPr>
              <a:t>the</a:t>
            </a:r>
            <a:r>
              <a:rPr lang="pt-PT" sz="2400">
                <a:ea typeface="+mn-lt"/>
                <a:cs typeface="+mn-lt"/>
              </a:rPr>
              <a:t> SHS to </a:t>
            </a:r>
            <a:r>
              <a:rPr lang="pt-PT" sz="2400" err="1">
                <a:ea typeface="+mn-lt"/>
                <a:cs typeface="+mn-lt"/>
              </a:rPr>
              <a:t>be</a:t>
            </a:r>
            <a:r>
              <a:rPr lang="pt-PT" sz="2400">
                <a:ea typeface="+mn-lt"/>
                <a:cs typeface="+mn-lt"/>
              </a:rPr>
              <a:t> </a:t>
            </a:r>
            <a:r>
              <a:rPr lang="pt-PT" sz="2400" err="1">
                <a:ea typeface="+mn-lt"/>
                <a:cs typeface="+mn-lt"/>
              </a:rPr>
              <a:t>compatible</a:t>
            </a:r>
            <a:r>
              <a:rPr lang="pt-PT" sz="2400">
                <a:ea typeface="+mn-lt"/>
                <a:cs typeface="+mn-lt"/>
              </a:rPr>
              <a:t> </a:t>
            </a:r>
            <a:r>
              <a:rPr lang="pt-PT" sz="2400" err="1">
                <a:ea typeface="+mn-lt"/>
                <a:cs typeface="+mn-lt"/>
              </a:rPr>
              <a:t>with</a:t>
            </a:r>
            <a:r>
              <a:rPr lang="pt-PT" sz="2400">
                <a:ea typeface="+mn-lt"/>
                <a:cs typeface="+mn-lt"/>
              </a:rPr>
              <a:t> </a:t>
            </a:r>
            <a:r>
              <a:rPr lang="pt-PT" sz="2400" err="1">
                <a:ea typeface="+mn-lt"/>
                <a:cs typeface="+mn-lt"/>
              </a:rPr>
              <a:t>different</a:t>
            </a:r>
            <a:r>
              <a:rPr lang="pt-PT" sz="2400">
                <a:ea typeface="+mn-lt"/>
                <a:cs typeface="+mn-lt"/>
              </a:rPr>
              <a:t> </a:t>
            </a:r>
            <a:r>
              <a:rPr lang="pt-PT" sz="2400" err="1">
                <a:ea typeface="+mn-lt"/>
                <a:cs typeface="+mn-lt"/>
              </a:rPr>
              <a:t>types</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sizes</a:t>
            </a:r>
            <a:r>
              <a:rPr lang="pt-PT" sz="2400">
                <a:ea typeface="+mn-lt"/>
                <a:cs typeface="+mn-lt"/>
              </a:rPr>
              <a:t> </a:t>
            </a:r>
            <a:r>
              <a:rPr lang="pt-PT" sz="2400" err="1">
                <a:ea typeface="+mn-lt"/>
                <a:cs typeface="+mn-lt"/>
              </a:rPr>
              <a:t>of</a:t>
            </a:r>
            <a:r>
              <a:rPr lang="pt-PT" sz="2400">
                <a:ea typeface="+mn-lt"/>
                <a:cs typeface="+mn-lt"/>
              </a:rPr>
              <a:t> food containers.</a:t>
            </a:r>
            <a:endParaRPr lang="pt-PT" sz="2400">
              <a:cs typeface="Calibri"/>
            </a:endParaRPr>
          </a:p>
          <a:p>
            <a:pPr>
              <a:buFont typeface="Arial"/>
              <a:buChar char="•"/>
            </a:pPr>
            <a:r>
              <a:rPr lang="pt-PT" sz="2400" i="1" err="1">
                <a:ea typeface="+mn-lt"/>
                <a:cs typeface="+mn-lt"/>
              </a:rPr>
              <a:t>Solution</a:t>
            </a:r>
            <a:r>
              <a:rPr lang="pt-PT" sz="2400" i="1">
                <a:ea typeface="+mn-lt"/>
                <a:cs typeface="+mn-lt"/>
              </a:rPr>
              <a:t>:</a:t>
            </a:r>
            <a:r>
              <a:rPr lang="pt-PT" sz="2400">
                <a:ea typeface="+mn-lt"/>
                <a:cs typeface="+mn-lt"/>
              </a:rPr>
              <a:t> </a:t>
            </a:r>
            <a:r>
              <a:rPr lang="pt-PT" sz="2400" err="1">
                <a:ea typeface="+mn-lt"/>
                <a:cs typeface="+mn-lt"/>
              </a:rPr>
              <a:t>Developing</a:t>
            </a:r>
            <a:r>
              <a:rPr lang="pt-PT" sz="2400">
                <a:ea typeface="+mn-lt"/>
                <a:cs typeface="+mn-lt"/>
              </a:rPr>
              <a:t> a </a:t>
            </a:r>
            <a:r>
              <a:rPr lang="pt-PT" sz="2400" err="1">
                <a:ea typeface="+mn-lt"/>
                <a:cs typeface="+mn-lt"/>
              </a:rPr>
              <a:t>versatile</a:t>
            </a:r>
            <a:r>
              <a:rPr lang="pt-PT" sz="2400">
                <a:ea typeface="+mn-lt"/>
                <a:cs typeface="+mn-lt"/>
              </a:rPr>
              <a:t> </a:t>
            </a:r>
            <a:r>
              <a:rPr lang="pt-PT" sz="2400" err="1">
                <a:ea typeface="+mn-lt"/>
                <a:cs typeface="+mn-lt"/>
              </a:rPr>
              <a:t>system</a:t>
            </a:r>
            <a:r>
              <a:rPr lang="pt-PT" sz="2400">
                <a:ea typeface="+mn-lt"/>
                <a:cs typeface="+mn-lt"/>
              </a:rPr>
              <a:t> </a:t>
            </a:r>
            <a:r>
              <a:rPr lang="pt-PT" sz="2400" err="1">
                <a:ea typeface="+mn-lt"/>
                <a:cs typeface="+mn-lt"/>
              </a:rPr>
              <a:t>that</a:t>
            </a:r>
            <a:r>
              <a:rPr lang="pt-PT" sz="2400">
                <a:ea typeface="+mn-lt"/>
                <a:cs typeface="+mn-lt"/>
              </a:rPr>
              <a:t> can </a:t>
            </a:r>
            <a:r>
              <a:rPr lang="pt-PT" sz="2400" err="1">
                <a:ea typeface="+mn-lt"/>
                <a:cs typeface="+mn-lt"/>
              </a:rPr>
              <a:t>adapt</a:t>
            </a:r>
            <a:r>
              <a:rPr lang="pt-PT" sz="2400">
                <a:ea typeface="+mn-lt"/>
                <a:cs typeface="+mn-lt"/>
              </a:rPr>
              <a:t> to </a:t>
            </a:r>
            <a:r>
              <a:rPr lang="pt-PT" sz="2400" err="1">
                <a:ea typeface="+mn-lt"/>
                <a:cs typeface="+mn-lt"/>
              </a:rPr>
              <a:t>various</a:t>
            </a:r>
            <a:r>
              <a:rPr lang="pt-PT" sz="2400">
                <a:ea typeface="+mn-lt"/>
                <a:cs typeface="+mn-lt"/>
              </a:rPr>
              <a:t> </a:t>
            </a:r>
            <a:r>
              <a:rPr lang="pt-PT" sz="2400" err="1">
                <a:ea typeface="+mn-lt"/>
                <a:cs typeface="+mn-lt"/>
              </a:rPr>
              <a:t>storage</a:t>
            </a:r>
            <a:r>
              <a:rPr lang="pt-PT" sz="2400">
                <a:ea typeface="+mn-lt"/>
                <a:cs typeface="+mn-lt"/>
              </a:rPr>
              <a:t> </a:t>
            </a:r>
            <a:r>
              <a:rPr lang="pt-PT" sz="2400" err="1">
                <a:ea typeface="+mn-lt"/>
                <a:cs typeface="+mn-lt"/>
              </a:rPr>
              <a:t>habits</a:t>
            </a:r>
            <a:r>
              <a:rPr lang="pt-PT" sz="2400">
                <a:ea typeface="+mn-lt"/>
                <a:cs typeface="+mn-lt"/>
              </a:rPr>
              <a:t> </a:t>
            </a:r>
            <a:r>
              <a:rPr lang="pt-PT" sz="2400" err="1">
                <a:ea typeface="+mn-lt"/>
                <a:cs typeface="+mn-lt"/>
              </a:rPr>
              <a:t>and</a:t>
            </a:r>
            <a:r>
              <a:rPr lang="pt-PT" sz="2400">
                <a:ea typeface="+mn-lt"/>
                <a:cs typeface="+mn-lt"/>
              </a:rPr>
              <a:t> container </a:t>
            </a:r>
            <a:r>
              <a:rPr lang="pt-PT" sz="2400" err="1">
                <a:ea typeface="+mn-lt"/>
                <a:cs typeface="+mn-lt"/>
              </a:rPr>
              <a:t>materials</a:t>
            </a:r>
            <a:r>
              <a:rPr lang="pt-PT" sz="2400">
                <a:ea typeface="+mn-lt"/>
                <a:cs typeface="+mn-lt"/>
              </a:rPr>
              <a:t>.</a:t>
            </a:r>
            <a:endParaRPr lang="pt-PT" sz="2400"/>
          </a:p>
          <a:p>
            <a:pPr marL="0" indent="0">
              <a:buNone/>
            </a:pPr>
            <a:endParaRPr lang="pt-PT" sz="2400">
              <a:ea typeface="+mn-lt"/>
              <a:cs typeface="+mn-lt"/>
            </a:endParaRPr>
          </a:p>
          <a:p>
            <a:pPr>
              <a:buNone/>
            </a:pPr>
            <a:r>
              <a:rPr lang="pt-PT" sz="2400" b="1">
                <a:ea typeface="+mn-lt"/>
                <a:cs typeface="+mn-lt"/>
              </a:rPr>
              <a:t>Wireless </a:t>
            </a:r>
            <a:r>
              <a:rPr lang="pt-PT" sz="2400" b="1" err="1">
                <a:ea typeface="+mn-lt"/>
                <a:cs typeface="+mn-lt"/>
              </a:rPr>
              <a:t>Communication</a:t>
            </a:r>
            <a:r>
              <a:rPr lang="pt-PT" sz="2400" b="1">
                <a:ea typeface="+mn-lt"/>
                <a:cs typeface="+mn-lt"/>
              </a:rPr>
              <a:t> </a:t>
            </a:r>
            <a:r>
              <a:rPr lang="pt-PT" sz="2400" b="1" err="1">
                <a:ea typeface="+mn-lt"/>
                <a:cs typeface="+mn-lt"/>
              </a:rPr>
              <a:t>Stability</a:t>
            </a:r>
            <a:r>
              <a:rPr lang="pt-PT" sz="2400" b="1">
                <a:ea typeface="+mn-lt"/>
                <a:cs typeface="+mn-lt"/>
              </a:rPr>
              <a:t>:</a:t>
            </a:r>
            <a:endParaRPr lang="pt-PT" sz="2400">
              <a:cs typeface="Calibri"/>
            </a:endParaRPr>
          </a:p>
          <a:p>
            <a:pPr>
              <a:buFont typeface="Arial"/>
              <a:buChar char="•"/>
            </a:pPr>
            <a:r>
              <a:rPr lang="pt-PT" sz="2400" i="1" err="1">
                <a:ea typeface="+mn-lt"/>
                <a:cs typeface="+mn-lt"/>
              </a:rPr>
              <a:t>Challenge</a:t>
            </a:r>
            <a:r>
              <a:rPr lang="pt-PT" sz="2400" i="1">
                <a:ea typeface="+mn-lt"/>
                <a:cs typeface="+mn-lt"/>
              </a:rPr>
              <a:t>:</a:t>
            </a:r>
            <a:r>
              <a:rPr lang="pt-PT" sz="2400">
                <a:ea typeface="+mn-lt"/>
                <a:cs typeface="+mn-lt"/>
              </a:rPr>
              <a:t> </a:t>
            </a:r>
            <a:r>
              <a:rPr lang="pt-PT" sz="2400" err="1">
                <a:ea typeface="+mn-lt"/>
                <a:cs typeface="+mn-lt"/>
              </a:rPr>
              <a:t>Ensuring</a:t>
            </a:r>
            <a:r>
              <a:rPr lang="pt-PT" sz="2400">
                <a:ea typeface="+mn-lt"/>
                <a:cs typeface="+mn-lt"/>
              </a:rPr>
              <a:t> </a:t>
            </a:r>
            <a:r>
              <a:rPr lang="pt-PT" sz="2400" err="1">
                <a:ea typeface="+mn-lt"/>
                <a:cs typeface="+mn-lt"/>
              </a:rPr>
              <a:t>stable</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reliable</a:t>
            </a:r>
            <a:r>
              <a:rPr lang="pt-PT" sz="2400">
                <a:ea typeface="+mn-lt"/>
                <a:cs typeface="+mn-lt"/>
              </a:rPr>
              <a:t> </a:t>
            </a:r>
            <a:r>
              <a:rPr lang="pt-PT" sz="2400" err="1">
                <a:ea typeface="+mn-lt"/>
                <a:cs typeface="+mn-lt"/>
              </a:rPr>
              <a:t>communication</a:t>
            </a:r>
            <a:r>
              <a:rPr lang="pt-PT" sz="2400">
                <a:ea typeface="+mn-lt"/>
                <a:cs typeface="+mn-lt"/>
              </a:rPr>
              <a:t> </a:t>
            </a:r>
            <a:r>
              <a:rPr lang="pt-PT" sz="2400" err="1">
                <a:ea typeface="+mn-lt"/>
                <a:cs typeface="+mn-lt"/>
              </a:rPr>
              <a:t>between</a:t>
            </a:r>
            <a:r>
              <a:rPr lang="pt-PT" sz="2400">
                <a:ea typeface="+mn-lt"/>
                <a:cs typeface="+mn-lt"/>
              </a:rPr>
              <a:t> </a:t>
            </a:r>
            <a:r>
              <a:rPr lang="pt-PT" sz="2400" err="1">
                <a:ea typeface="+mn-lt"/>
                <a:cs typeface="+mn-lt"/>
              </a:rPr>
              <a:t>smart</a:t>
            </a:r>
            <a:r>
              <a:rPr lang="pt-PT" sz="2400">
                <a:ea typeface="+mn-lt"/>
                <a:cs typeface="+mn-lt"/>
              </a:rPr>
              <a:t> containers </a:t>
            </a:r>
            <a:r>
              <a:rPr lang="pt-PT" sz="2400" err="1">
                <a:ea typeface="+mn-lt"/>
                <a:cs typeface="+mn-lt"/>
              </a:rPr>
              <a:t>and</a:t>
            </a:r>
            <a:r>
              <a:rPr lang="pt-PT" sz="2400">
                <a:ea typeface="+mn-lt"/>
                <a:cs typeface="+mn-lt"/>
              </a:rPr>
              <a:t> </a:t>
            </a:r>
            <a:r>
              <a:rPr lang="pt-PT" sz="2400" err="1">
                <a:ea typeface="+mn-lt"/>
                <a:cs typeface="+mn-lt"/>
              </a:rPr>
              <a:t>the</a:t>
            </a:r>
            <a:r>
              <a:rPr lang="pt-PT" sz="2400">
                <a:ea typeface="+mn-lt"/>
                <a:cs typeface="+mn-lt"/>
              </a:rPr>
              <a:t> mobile app.</a:t>
            </a:r>
            <a:endParaRPr lang="pt-PT" sz="2400">
              <a:cs typeface="Calibri"/>
            </a:endParaRPr>
          </a:p>
          <a:p>
            <a:pPr>
              <a:buFont typeface="Arial"/>
              <a:buChar char="•"/>
            </a:pPr>
            <a:r>
              <a:rPr lang="pt-PT" sz="2400" i="1" err="1">
                <a:ea typeface="+mn-lt"/>
                <a:cs typeface="+mn-lt"/>
              </a:rPr>
              <a:t>Solution</a:t>
            </a:r>
            <a:r>
              <a:rPr lang="pt-PT" sz="2400" i="1">
                <a:ea typeface="+mn-lt"/>
                <a:cs typeface="+mn-lt"/>
              </a:rPr>
              <a:t>:</a:t>
            </a:r>
            <a:r>
              <a:rPr lang="pt-PT" sz="2400">
                <a:ea typeface="+mn-lt"/>
                <a:cs typeface="+mn-lt"/>
              </a:rPr>
              <a:t> </a:t>
            </a:r>
            <a:r>
              <a:rPr lang="pt-PT" sz="2400" err="1">
                <a:ea typeface="+mn-lt"/>
                <a:cs typeface="+mn-lt"/>
              </a:rPr>
              <a:t>Employing</a:t>
            </a:r>
            <a:r>
              <a:rPr lang="pt-PT" sz="2400">
                <a:ea typeface="+mn-lt"/>
                <a:cs typeface="+mn-lt"/>
              </a:rPr>
              <a:t> </a:t>
            </a:r>
            <a:r>
              <a:rPr lang="pt-PT" sz="2400" err="1">
                <a:ea typeface="+mn-lt"/>
                <a:cs typeface="+mn-lt"/>
              </a:rPr>
              <a:t>robust</a:t>
            </a:r>
            <a:r>
              <a:rPr lang="pt-PT" sz="2400">
                <a:ea typeface="+mn-lt"/>
                <a:cs typeface="+mn-lt"/>
              </a:rPr>
              <a:t> wireless </a:t>
            </a:r>
            <a:r>
              <a:rPr lang="pt-PT" sz="2400" err="1">
                <a:ea typeface="+mn-lt"/>
                <a:cs typeface="+mn-lt"/>
              </a:rPr>
              <a:t>communication</a:t>
            </a:r>
            <a:r>
              <a:rPr lang="pt-PT" sz="2400">
                <a:ea typeface="+mn-lt"/>
                <a:cs typeface="+mn-lt"/>
              </a:rPr>
              <a:t> </a:t>
            </a:r>
            <a:r>
              <a:rPr lang="pt-PT" sz="2400" err="1">
                <a:ea typeface="+mn-lt"/>
                <a:cs typeface="+mn-lt"/>
              </a:rPr>
              <a:t>protocols</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addressing</a:t>
            </a:r>
            <a:r>
              <a:rPr lang="pt-PT" sz="2400">
                <a:ea typeface="+mn-lt"/>
                <a:cs typeface="+mn-lt"/>
              </a:rPr>
              <a:t> </a:t>
            </a:r>
            <a:r>
              <a:rPr lang="pt-PT" sz="2400" err="1">
                <a:ea typeface="+mn-lt"/>
                <a:cs typeface="+mn-lt"/>
              </a:rPr>
              <a:t>potential</a:t>
            </a:r>
            <a:r>
              <a:rPr lang="pt-PT" sz="2400">
                <a:ea typeface="+mn-lt"/>
                <a:cs typeface="+mn-lt"/>
              </a:rPr>
              <a:t> </a:t>
            </a:r>
            <a:r>
              <a:rPr lang="pt-PT" sz="2400" err="1">
                <a:ea typeface="+mn-lt"/>
                <a:cs typeface="+mn-lt"/>
              </a:rPr>
              <a:t>interference</a:t>
            </a:r>
            <a:r>
              <a:rPr lang="pt-PT" sz="2400">
                <a:ea typeface="+mn-lt"/>
                <a:cs typeface="+mn-lt"/>
              </a:rPr>
              <a:t> </a:t>
            </a:r>
            <a:r>
              <a:rPr lang="pt-PT" sz="2400" err="1">
                <a:ea typeface="+mn-lt"/>
                <a:cs typeface="+mn-lt"/>
              </a:rPr>
              <a:t>or</a:t>
            </a:r>
            <a:r>
              <a:rPr lang="pt-PT" sz="2400">
                <a:ea typeface="+mn-lt"/>
                <a:cs typeface="+mn-lt"/>
              </a:rPr>
              <a:t> </a:t>
            </a:r>
            <a:r>
              <a:rPr lang="pt-PT" sz="2400" err="1">
                <a:ea typeface="+mn-lt"/>
                <a:cs typeface="+mn-lt"/>
              </a:rPr>
              <a:t>connectivity</a:t>
            </a:r>
            <a:r>
              <a:rPr lang="pt-PT" sz="2400">
                <a:ea typeface="+mn-lt"/>
                <a:cs typeface="+mn-lt"/>
              </a:rPr>
              <a:t> </a:t>
            </a:r>
            <a:r>
              <a:rPr lang="pt-PT" sz="2400" err="1">
                <a:ea typeface="+mn-lt"/>
                <a:cs typeface="+mn-lt"/>
              </a:rPr>
              <a:t>issues</a:t>
            </a:r>
            <a:r>
              <a:rPr lang="pt-PT" sz="2400">
                <a:ea typeface="+mn-lt"/>
                <a:cs typeface="+mn-lt"/>
              </a:rPr>
              <a:t>.</a:t>
            </a:r>
            <a:endParaRPr lang="pt-PT" sz="2400"/>
          </a:p>
          <a:p>
            <a:pPr marL="0" indent="0">
              <a:buNone/>
            </a:pPr>
            <a:endParaRPr lang="pt-PT">
              <a:cs typeface="Calibri" panose="020F0502020204030204"/>
            </a:endParaRPr>
          </a:p>
        </p:txBody>
      </p:sp>
    </p:spTree>
    <p:extLst>
      <p:ext uri="{BB962C8B-B14F-4D97-AF65-F5344CB8AC3E}">
        <p14:creationId xmlns:p14="http://schemas.microsoft.com/office/powerpoint/2010/main" val="722779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55457-AA3F-945B-7809-F235D4FE0768}"/>
              </a:ext>
            </a:extLst>
          </p:cNvPr>
          <p:cNvSpPr>
            <a:spLocks noGrp="1"/>
          </p:cNvSpPr>
          <p:nvPr>
            <p:ph type="title"/>
          </p:nvPr>
        </p:nvSpPr>
        <p:spPr/>
        <p:txBody>
          <a:bodyPr/>
          <a:lstStyle/>
          <a:p>
            <a:r>
              <a:rPr lang="en-US">
                <a:cs typeface="Calibri Light"/>
              </a:rPr>
              <a:t>7. Technical challenges</a:t>
            </a:r>
            <a:endParaRPr lang="pt-PT"/>
          </a:p>
        </p:txBody>
      </p:sp>
      <p:sp>
        <p:nvSpPr>
          <p:cNvPr id="3" name="Marcador de Posição de Conteúdo 2">
            <a:extLst>
              <a:ext uri="{FF2B5EF4-FFF2-40B4-BE49-F238E27FC236}">
                <a16:creationId xmlns:a16="http://schemas.microsoft.com/office/drawing/2014/main" id="{A2308B7E-19D2-C587-E4E5-52AC97710CEB}"/>
              </a:ext>
            </a:extLst>
          </p:cNvPr>
          <p:cNvSpPr>
            <a:spLocks noGrp="1"/>
          </p:cNvSpPr>
          <p:nvPr>
            <p:ph idx="1"/>
          </p:nvPr>
        </p:nvSpPr>
        <p:spPr/>
        <p:txBody>
          <a:bodyPr vert="horz" lIns="91440" tIns="45720" rIns="91440" bIns="45720" rtlCol="0" anchor="t">
            <a:normAutofit lnSpcReduction="10000"/>
          </a:bodyPr>
          <a:lstStyle/>
          <a:p>
            <a:pPr>
              <a:buNone/>
            </a:pPr>
            <a:r>
              <a:rPr lang="pt-PT" sz="2400" b="1">
                <a:ea typeface="+mn-lt"/>
                <a:cs typeface="+mn-lt"/>
              </a:rPr>
              <a:t>App </a:t>
            </a:r>
            <a:r>
              <a:rPr lang="pt-PT" sz="2400" b="1" err="1">
                <a:ea typeface="+mn-lt"/>
                <a:cs typeface="+mn-lt"/>
              </a:rPr>
              <a:t>Usability</a:t>
            </a:r>
            <a:r>
              <a:rPr lang="pt-PT" sz="2400" b="1">
                <a:ea typeface="+mn-lt"/>
                <a:cs typeface="+mn-lt"/>
              </a:rPr>
              <a:t> </a:t>
            </a:r>
            <a:r>
              <a:rPr lang="pt-PT" sz="2400" b="1" err="1">
                <a:ea typeface="+mn-lt"/>
                <a:cs typeface="+mn-lt"/>
              </a:rPr>
              <a:t>and</a:t>
            </a:r>
            <a:r>
              <a:rPr lang="pt-PT" sz="2400" b="1">
                <a:ea typeface="+mn-lt"/>
                <a:cs typeface="+mn-lt"/>
              </a:rPr>
              <a:t> </a:t>
            </a:r>
            <a:r>
              <a:rPr lang="pt-PT" sz="2400" b="1" err="1">
                <a:ea typeface="+mn-lt"/>
                <a:cs typeface="+mn-lt"/>
              </a:rPr>
              <a:t>User</a:t>
            </a:r>
            <a:r>
              <a:rPr lang="pt-PT" sz="2400" b="1">
                <a:ea typeface="+mn-lt"/>
                <a:cs typeface="+mn-lt"/>
              </a:rPr>
              <a:t> </a:t>
            </a:r>
            <a:r>
              <a:rPr lang="pt-PT" sz="2400" b="1" err="1">
                <a:ea typeface="+mn-lt"/>
                <a:cs typeface="+mn-lt"/>
              </a:rPr>
              <a:t>Experience</a:t>
            </a:r>
            <a:r>
              <a:rPr lang="pt-PT" sz="2400" b="1">
                <a:ea typeface="+mn-lt"/>
                <a:cs typeface="+mn-lt"/>
              </a:rPr>
              <a:t>:</a:t>
            </a:r>
            <a:endParaRPr lang="pt-PT" sz="2400">
              <a:cs typeface="Calibri"/>
            </a:endParaRPr>
          </a:p>
          <a:p>
            <a:pPr>
              <a:buFont typeface="Arial"/>
              <a:buChar char="•"/>
            </a:pPr>
            <a:r>
              <a:rPr lang="pt-PT" sz="2400" i="1" err="1">
                <a:solidFill>
                  <a:srgbClr val="0F0F0F"/>
                </a:solidFill>
                <a:ea typeface="+mn-lt"/>
                <a:cs typeface="+mn-lt"/>
              </a:rPr>
              <a:t>Challenge</a:t>
            </a:r>
            <a:r>
              <a:rPr lang="pt-PT" sz="2400" i="1">
                <a:solidFill>
                  <a:srgbClr val="0F0F0F"/>
                </a:solidFill>
                <a:ea typeface="+mn-lt"/>
                <a:cs typeface="+mn-lt"/>
              </a:rPr>
              <a:t>:</a:t>
            </a:r>
            <a:r>
              <a:rPr lang="pt-PT" sz="2400">
                <a:solidFill>
                  <a:srgbClr val="0F0F0F"/>
                </a:solidFill>
                <a:ea typeface="+mn-lt"/>
                <a:cs typeface="+mn-lt"/>
              </a:rPr>
              <a:t> </a:t>
            </a:r>
            <a:r>
              <a:rPr lang="pt-PT" sz="2400" err="1">
                <a:solidFill>
                  <a:srgbClr val="0F0F0F"/>
                </a:solidFill>
                <a:ea typeface="+mn-lt"/>
                <a:cs typeface="+mn-lt"/>
              </a:rPr>
              <a:t>Creating</a:t>
            </a:r>
            <a:r>
              <a:rPr lang="pt-PT" sz="2400">
                <a:solidFill>
                  <a:srgbClr val="0F0F0F"/>
                </a:solidFill>
                <a:ea typeface="+mn-lt"/>
                <a:cs typeface="+mn-lt"/>
              </a:rPr>
              <a:t> </a:t>
            </a:r>
            <a:r>
              <a:rPr lang="pt-PT" sz="2400" err="1">
                <a:solidFill>
                  <a:srgbClr val="0F0F0F"/>
                </a:solidFill>
                <a:ea typeface="+mn-lt"/>
                <a:cs typeface="+mn-lt"/>
              </a:rPr>
              <a:t>an</a:t>
            </a:r>
            <a:r>
              <a:rPr lang="pt-PT" sz="2400">
                <a:solidFill>
                  <a:srgbClr val="0F0F0F"/>
                </a:solidFill>
                <a:ea typeface="+mn-lt"/>
                <a:cs typeface="+mn-lt"/>
              </a:rPr>
              <a:t> </a:t>
            </a:r>
            <a:r>
              <a:rPr lang="pt-PT" sz="2400" err="1">
                <a:solidFill>
                  <a:srgbClr val="0F0F0F"/>
                </a:solidFill>
                <a:ea typeface="+mn-lt"/>
                <a:cs typeface="+mn-lt"/>
              </a:rPr>
              <a:t>intuitive</a:t>
            </a:r>
            <a:r>
              <a:rPr lang="pt-PT" sz="2400">
                <a:solidFill>
                  <a:srgbClr val="0F0F0F"/>
                </a:solidFill>
                <a:ea typeface="+mn-lt"/>
                <a:cs typeface="+mn-lt"/>
              </a:rPr>
              <a:t> </a:t>
            </a:r>
            <a:r>
              <a:rPr lang="pt-PT" sz="2400" err="1">
                <a:solidFill>
                  <a:srgbClr val="0F0F0F"/>
                </a:solidFill>
                <a:ea typeface="+mn-lt"/>
                <a:cs typeface="+mn-lt"/>
              </a:rPr>
              <a:t>and</a:t>
            </a:r>
            <a:r>
              <a:rPr lang="pt-PT" sz="2400">
                <a:solidFill>
                  <a:srgbClr val="0F0F0F"/>
                </a:solidFill>
                <a:ea typeface="+mn-lt"/>
                <a:cs typeface="+mn-lt"/>
              </a:rPr>
              <a:t> </a:t>
            </a:r>
            <a:r>
              <a:rPr lang="pt-PT" sz="2400" err="1">
                <a:solidFill>
                  <a:srgbClr val="0F0F0F"/>
                </a:solidFill>
                <a:ea typeface="+mn-lt"/>
                <a:cs typeface="+mn-lt"/>
              </a:rPr>
              <a:t>user-friendly</a:t>
            </a:r>
            <a:r>
              <a:rPr lang="pt-PT" sz="2400">
                <a:solidFill>
                  <a:srgbClr val="0F0F0F"/>
                </a:solidFill>
                <a:ea typeface="+mn-lt"/>
                <a:cs typeface="+mn-lt"/>
              </a:rPr>
              <a:t> app interface to </a:t>
            </a:r>
            <a:r>
              <a:rPr lang="pt-PT" sz="2400" err="1">
                <a:solidFill>
                  <a:srgbClr val="0F0F0F"/>
                </a:solidFill>
                <a:ea typeface="+mn-lt"/>
                <a:cs typeface="+mn-lt"/>
              </a:rPr>
              <a:t>encourage</a:t>
            </a:r>
            <a:r>
              <a:rPr lang="pt-PT" sz="2400">
                <a:solidFill>
                  <a:srgbClr val="0F0F0F"/>
                </a:solidFill>
                <a:ea typeface="+mn-lt"/>
                <a:cs typeface="+mn-lt"/>
              </a:rPr>
              <a:t> </a:t>
            </a:r>
            <a:r>
              <a:rPr lang="pt-PT" sz="2400" err="1">
                <a:solidFill>
                  <a:srgbClr val="0F0F0F"/>
                </a:solidFill>
                <a:ea typeface="+mn-lt"/>
                <a:cs typeface="+mn-lt"/>
              </a:rPr>
              <a:t>consistent</a:t>
            </a:r>
            <a:r>
              <a:rPr lang="pt-PT" sz="2400">
                <a:solidFill>
                  <a:srgbClr val="0F0F0F"/>
                </a:solidFill>
                <a:ea typeface="+mn-lt"/>
                <a:cs typeface="+mn-lt"/>
              </a:rPr>
              <a:t> </a:t>
            </a:r>
            <a:r>
              <a:rPr lang="pt-PT" sz="2400" err="1">
                <a:solidFill>
                  <a:srgbClr val="0F0F0F"/>
                </a:solidFill>
                <a:ea typeface="+mn-lt"/>
                <a:cs typeface="+mn-lt"/>
              </a:rPr>
              <a:t>usage</a:t>
            </a:r>
            <a:r>
              <a:rPr lang="pt-PT" sz="2400">
                <a:solidFill>
                  <a:srgbClr val="0F0F0F"/>
                </a:solidFill>
                <a:ea typeface="+mn-lt"/>
                <a:cs typeface="+mn-lt"/>
              </a:rPr>
              <a:t>.</a:t>
            </a:r>
            <a:endParaRPr lang="pt-PT" sz="2400">
              <a:cs typeface="Calibri"/>
            </a:endParaRPr>
          </a:p>
          <a:p>
            <a:pPr>
              <a:buFont typeface="Arial"/>
              <a:buChar char="•"/>
            </a:pPr>
            <a:r>
              <a:rPr lang="pt-PT" sz="2400" i="1" err="1">
                <a:solidFill>
                  <a:srgbClr val="0F0F0F"/>
                </a:solidFill>
                <a:ea typeface="+mn-lt"/>
                <a:cs typeface="+mn-lt"/>
              </a:rPr>
              <a:t>Solution</a:t>
            </a:r>
            <a:r>
              <a:rPr lang="pt-PT" sz="2400" i="1">
                <a:solidFill>
                  <a:srgbClr val="0F0F0F"/>
                </a:solidFill>
                <a:ea typeface="+mn-lt"/>
                <a:cs typeface="+mn-lt"/>
              </a:rPr>
              <a:t>:</a:t>
            </a:r>
            <a:r>
              <a:rPr lang="pt-PT" sz="2400">
                <a:solidFill>
                  <a:srgbClr val="0F0F0F"/>
                </a:solidFill>
                <a:ea typeface="+mn-lt"/>
                <a:cs typeface="+mn-lt"/>
              </a:rPr>
              <a:t> </a:t>
            </a:r>
            <a:r>
              <a:rPr lang="pt-PT" sz="2400" err="1">
                <a:solidFill>
                  <a:srgbClr val="0F0F0F"/>
                </a:solidFill>
                <a:ea typeface="+mn-lt"/>
                <a:cs typeface="+mn-lt"/>
              </a:rPr>
              <a:t>Conducting</a:t>
            </a:r>
            <a:r>
              <a:rPr lang="pt-PT" sz="2400">
                <a:solidFill>
                  <a:srgbClr val="0F0F0F"/>
                </a:solidFill>
                <a:ea typeface="+mn-lt"/>
                <a:cs typeface="+mn-lt"/>
              </a:rPr>
              <a:t> </a:t>
            </a:r>
            <a:r>
              <a:rPr lang="pt-PT" sz="2400" err="1">
                <a:solidFill>
                  <a:srgbClr val="0F0F0F"/>
                </a:solidFill>
                <a:ea typeface="+mn-lt"/>
                <a:cs typeface="+mn-lt"/>
              </a:rPr>
              <a:t>user</a:t>
            </a:r>
            <a:r>
              <a:rPr lang="pt-PT" sz="2400">
                <a:solidFill>
                  <a:srgbClr val="0F0F0F"/>
                </a:solidFill>
                <a:ea typeface="+mn-lt"/>
                <a:cs typeface="+mn-lt"/>
              </a:rPr>
              <a:t> </a:t>
            </a:r>
            <a:r>
              <a:rPr lang="pt-PT" sz="2400" err="1">
                <a:solidFill>
                  <a:srgbClr val="0F0F0F"/>
                </a:solidFill>
                <a:ea typeface="+mn-lt"/>
                <a:cs typeface="+mn-lt"/>
              </a:rPr>
              <a:t>testing</a:t>
            </a:r>
            <a:r>
              <a:rPr lang="pt-PT" sz="2400">
                <a:solidFill>
                  <a:srgbClr val="0F0F0F"/>
                </a:solidFill>
                <a:ea typeface="+mn-lt"/>
                <a:cs typeface="+mn-lt"/>
              </a:rPr>
              <a:t>, </a:t>
            </a:r>
            <a:r>
              <a:rPr lang="pt-PT" sz="2400" err="1">
                <a:solidFill>
                  <a:srgbClr val="0F0F0F"/>
                </a:solidFill>
                <a:ea typeface="+mn-lt"/>
                <a:cs typeface="+mn-lt"/>
              </a:rPr>
              <a:t>gathering</a:t>
            </a:r>
            <a:r>
              <a:rPr lang="pt-PT" sz="2400">
                <a:solidFill>
                  <a:srgbClr val="0F0F0F"/>
                </a:solidFill>
                <a:ea typeface="+mn-lt"/>
                <a:cs typeface="+mn-lt"/>
              </a:rPr>
              <a:t> feedback, </a:t>
            </a:r>
            <a:r>
              <a:rPr lang="pt-PT" sz="2400" err="1">
                <a:solidFill>
                  <a:srgbClr val="0F0F0F"/>
                </a:solidFill>
                <a:ea typeface="+mn-lt"/>
                <a:cs typeface="+mn-lt"/>
              </a:rPr>
              <a:t>and</a:t>
            </a:r>
            <a:r>
              <a:rPr lang="pt-PT" sz="2400">
                <a:solidFill>
                  <a:srgbClr val="0F0F0F"/>
                </a:solidFill>
                <a:ea typeface="+mn-lt"/>
                <a:cs typeface="+mn-lt"/>
              </a:rPr>
              <a:t> </a:t>
            </a:r>
            <a:r>
              <a:rPr lang="pt-PT" sz="2400" err="1">
                <a:solidFill>
                  <a:srgbClr val="0F0F0F"/>
                </a:solidFill>
                <a:ea typeface="+mn-lt"/>
                <a:cs typeface="+mn-lt"/>
              </a:rPr>
              <a:t>continuously</a:t>
            </a:r>
            <a:r>
              <a:rPr lang="pt-PT" sz="2400">
                <a:solidFill>
                  <a:srgbClr val="0F0F0F"/>
                </a:solidFill>
                <a:ea typeface="+mn-lt"/>
                <a:cs typeface="+mn-lt"/>
              </a:rPr>
              <a:t> </a:t>
            </a:r>
            <a:r>
              <a:rPr lang="pt-PT" sz="2400" err="1">
                <a:solidFill>
                  <a:srgbClr val="0F0F0F"/>
                </a:solidFill>
                <a:ea typeface="+mn-lt"/>
                <a:cs typeface="+mn-lt"/>
              </a:rPr>
              <a:t>refining</a:t>
            </a:r>
            <a:r>
              <a:rPr lang="pt-PT" sz="2400">
                <a:solidFill>
                  <a:srgbClr val="0F0F0F"/>
                </a:solidFill>
                <a:ea typeface="+mn-lt"/>
                <a:cs typeface="+mn-lt"/>
              </a:rPr>
              <a:t> </a:t>
            </a:r>
            <a:r>
              <a:rPr lang="pt-PT" sz="2400" err="1">
                <a:solidFill>
                  <a:srgbClr val="0F0F0F"/>
                </a:solidFill>
                <a:ea typeface="+mn-lt"/>
                <a:cs typeface="+mn-lt"/>
              </a:rPr>
              <a:t>the</a:t>
            </a:r>
            <a:r>
              <a:rPr lang="pt-PT" sz="2400">
                <a:solidFill>
                  <a:srgbClr val="0F0F0F"/>
                </a:solidFill>
                <a:ea typeface="+mn-lt"/>
                <a:cs typeface="+mn-lt"/>
              </a:rPr>
              <a:t> </a:t>
            </a:r>
            <a:r>
              <a:rPr lang="pt-PT" sz="2400" err="1">
                <a:solidFill>
                  <a:srgbClr val="0F0F0F"/>
                </a:solidFill>
                <a:ea typeface="+mn-lt"/>
                <a:cs typeface="+mn-lt"/>
              </a:rPr>
              <a:t>app's</a:t>
            </a:r>
            <a:r>
              <a:rPr lang="pt-PT" sz="2400">
                <a:solidFill>
                  <a:srgbClr val="0F0F0F"/>
                </a:solidFill>
                <a:ea typeface="+mn-lt"/>
                <a:cs typeface="+mn-lt"/>
              </a:rPr>
              <a:t> design for </a:t>
            </a:r>
            <a:r>
              <a:rPr lang="pt-PT" sz="2400" err="1">
                <a:solidFill>
                  <a:srgbClr val="0F0F0F"/>
                </a:solidFill>
                <a:ea typeface="+mn-lt"/>
                <a:cs typeface="+mn-lt"/>
              </a:rPr>
              <a:t>optimal</a:t>
            </a:r>
            <a:r>
              <a:rPr lang="pt-PT" sz="2400">
                <a:solidFill>
                  <a:srgbClr val="0F0F0F"/>
                </a:solidFill>
                <a:ea typeface="+mn-lt"/>
                <a:cs typeface="+mn-lt"/>
              </a:rPr>
              <a:t> </a:t>
            </a:r>
            <a:r>
              <a:rPr lang="pt-PT" sz="2400" err="1">
                <a:solidFill>
                  <a:srgbClr val="0F0F0F"/>
                </a:solidFill>
                <a:ea typeface="+mn-lt"/>
                <a:cs typeface="+mn-lt"/>
              </a:rPr>
              <a:t>usability</a:t>
            </a:r>
            <a:r>
              <a:rPr lang="pt-PT" sz="2400">
                <a:solidFill>
                  <a:srgbClr val="0F0F0F"/>
                </a:solidFill>
                <a:ea typeface="+mn-lt"/>
                <a:cs typeface="+mn-lt"/>
              </a:rPr>
              <a:t>.</a:t>
            </a:r>
            <a:endParaRPr lang="pt-PT" sz="2400"/>
          </a:p>
          <a:p>
            <a:pPr>
              <a:buFont typeface="Arial"/>
              <a:buChar char="•"/>
            </a:pPr>
            <a:endParaRPr lang="pt-PT" sz="2400">
              <a:solidFill>
                <a:srgbClr val="0F0F0F"/>
              </a:solidFill>
              <a:ea typeface="+mn-lt"/>
              <a:cs typeface="+mn-lt"/>
            </a:endParaRPr>
          </a:p>
          <a:p>
            <a:pPr marL="0" indent="0">
              <a:buNone/>
            </a:pPr>
            <a:r>
              <a:rPr lang="pt-PT" sz="2400" b="1" err="1">
                <a:solidFill>
                  <a:srgbClr val="0F0F0F"/>
                </a:solidFill>
                <a:ea typeface="+mn-lt"/>
                <a:cs typeface="+mn-lt"/>
              </a:rPr>
              <a:t>Algorithm</a:t>
            </a:r>
            <a:r>
              <a:rPr lang="pt-PT" sz="2400" b="1">
                <a:solidFill>
                  <a:srgbClr val="0F0F0F"/>
                </a:solidFill>
                <a:ea typeface="+mn-lt"/>
                <a:cs typeface="+mn-lt"/>
              </a:rPr>
              <a:t> </a:t>
            </a:r>
            <a:r>
              <a:rPr lang="pt-PT" sz="2400" b="1" err="1">
                <a:solidFill>
                  <a:srgbClr val="0F0F0F"/>
                </a:solidFill>
                <a:ea typeface="+mn-lt"/>
                <a:cs typeface="+mn-lt"/>
              </a:rPr>
              <a:t>Accuracy</a:t>
            </a:r>
            <a:r>
              <a:rPr lang="pt-PT" sz="2400" b="1">
                <a:solidFill>
                  <a:srgbClr val="0F0F0F"/>
                </a:solidFill>
                <a:ea typeface="+mn-lt"/>
                <a:cs typeface="+mn-lt"/>
              </a:rPr>
              <a:t> for </a:t>
            </a:r>
            <a:r>
              <a:rPr lang="pt-PT" sz="2400" b="1" err="1">
                <a:solidFill>
                  <a:srgbClr val="0F0F0F"/>
                </a:solidFill>
                <a:ea typeface="+mn-lt"/>
                <a:cs typeface="+mn-lt"/>
              </a:rPr>
              <a:t>Meal</a:t>
            </a:r>
            <a:r>
              <a:rPr lang="pt-PT" sz="2400" b="1">
                <a:solidFill>
                  <a:srgbClr val="0F0F0F"/>
                </a:solidFill>
                <a:ea typeface="+mn-lt"/>
                <a:cs typeface="+mn-lt"/>
              </a:rPr>
              <a:t> </a:t>
            </a:r>
            <a:r>
              <a:rPr lang="pt-PT" sz="2400" b="1" err="1">
                <a:solidFill>
                  <a:srgbClr val="0F0F0F"/>
                </a:solidFill>
                <a:ea typeface="+mn-lt"/>
                <a:cs typeface="+mn-lt"/>
              </a:rPr>
              <a:t>Estimation</a:t>
            </a:r>
            <a:r>
              <a:rPr lang="pt-PT" sz="2400" b="1">
                <a:solidFill>
                  <a:srgbClr val="0F0F0F"/>
                </a:solidFill>
                <a:ea typeface="+mn-lt"/>
                <a:cs typeface="+mn-lt"/>
              </a:rPr>
              <a:t>:</a:t>
            </a:r>
            <a:endParaRPr lang="pt-PT" sz="2400">
              <a:solidFill>
                <a:srgbClr val="0F0F0F"/>
              </a:solidFill>
              <a:cs typeface="Calibri" panose="020F0502020204030204"/>
            </a:endParaRPr>
          </a:p>
          <a:p>
            <a:pPr>
              <a:buFont typeface="Arial"/>
              <a:buChar char="•"/>
            </a:pPr>
            <a:r>
              <a:rPr lang="pt-PT" sz="2400" i="1" err="1">
                <a:solidFill>
                  <a:srgbClr val="0F0F0F"/>
                </a:solidFill>
                <a:ea typeface="+mn-lt"/>
                <a:cs typeface="+mn-lt"/>
              </a:rPr>
              <a:t>Challenge</a:t>
            </a:r>
            <a:r>
              <a:rPr lang="pt-PT" sz="2400" i="1">
                <a:solidFill>
                  <a:srgbClr val="0F0F0F"/>
                </a:solidFill>
                <a:ea typeface="+mn-lt"/>
                <a:cs typeface="+mn-lt"/>
              </a:rPr>
              <a:t>:</a:t>
            </a:r>
            <a:r>
              <a:rPr lang="pt-PT" sz="2400">
                <a:solidFill>
                  <a:srgbClr val="0F0F0F"/>
                </a:solidFill>
                <a:ea typeface="+mn-lt"/>
                <a:cs typeface="+mn-lt"/>
              </a:rPr>
              <a:t> </a:t>
            </a:r>
            <a:r>
              <a:rPr lang="pt-PT" sz="2400" err="1">
                <a:solidFill>
                  <a:srgbClr val="0F0F0F"/>
                </a:solidFill>
                <a:ea typeface="+mn-lt"/>
                <a:cs typeface="+mn-lt"/>
              </a:rPr>
              <a:t>Developing</a:t>
            </a:r>
            <a:r>
              <a:rPr lang="pt-PT" sz="2400">
                <a:solidFill>
                  <a:srgbClr val="0F0F0F"/>
                </a:solidFill>
                <a:ea typeface="+mn-lt"/>
                <a:cs typeface="+mn-lt"/>
              </a:rPr>
              <a:t> </a:t>
            </a:r>
            <a:r>
              <a:rPr lang="pt-PT" sz="2400" err="1">
                <a:solidFill>
                  <a:srgbClr val="0F0F0F"/>
                </a:solidFill>
                <a:ea typeface="+mn-lt"/>
                <a:cs typeface="+mn-lt"/>
              </a:rPr>
              <a:t>algorithms</a:t>
            </a:r>
            <a:r>
              <a:rPr lang="pt-PT" sz="2400">
                <a:solidFill>
                  <a:srgbClr val="0F0F0F"/>
                </a:solidFill>
                <a:ea typeface="+mn-lt"/>
                <a:cs typeface="+mn-lt"/>
              </a:rPr>
              <a:t> </a:t>
            </a:r>
            <a:r>
              <a:rPr lang="pt-PT" sz="2400" err="1">
                <a:solidFill>
                  <a:srgbClr val="0F0F0F"/>
                </a:solidFill>
                <a:ea typeface="+mn-lt"/>
                <a:cs typeface="+mn-lt"/>
              </a:rPr>
              <a:t>that</a:t>
            </a:r>
            <a:r>
              <a:rPr lang="pt-PT" sz="2400">
                <a:solidFill>
                  <a:srgbClr val="0F0F0F"/>
                </a:solidFill>
                <a:ea typeface="+mn-lt"/>
                <a:cs typeface="+mn-lt"/>
              </a:rPr>
              <a:t> </a:t>
            </a:r>
            <a:r>
              <a:rPr lang="pt-PT" sz="2400" err="1">
                <a:solidFill>
                  <a:srgbClr val="0F0F0F"/>
                </a:solidFill>
                <a:ea typeface="+mn-lt"/>
                <a:cs typeface="+mn-lt"/>
              </a:rPr>
              <a:t>accurately</a:t>
            </a:r>
            <a:r>
              <a:rPr lang="pt-PT" sz="2400">
                <a:solidFill>
                  <a:srgbClr val="0F0F0F"/>
                </a:solidFill>
                <a:ea typeface="+mn-lt"/>
                <a:cs typeface="+mn-lt"/>
              </a:rPr>
              <a:t> </a:t>
            </a:r>
            <a:r>
              <a:rPr lang="pt-PT" sz="2400" err="1">
                <a:solidFill>
                  <a:srgbClr val="0F0F0F"/>
                </a:solidFill>
                <a:ea typeface="+mn-lt"/>
                <a:cs typeface="+mn-lt"/>
              </a:rPr>
              <a:t>estimate</a:t>
            </a:r>
            <a:r>
              <a:rPr lang="pt-PT" sz="2400">
                <a:solidFill>
                  <a:srgbClr val="0F0F0F"/>
                </a:solidFill>
                <a:ea typeface="+mn-lt"/>
                <a:cs typeface="+mn-lt"/>
              </a:rPr>
              <a:t> </a:t>
            </a:r>
            <a:r>
              <a:rPr lang="pt-PT" sz="2400" err="1">
                <a:solidFill>
                  <a:srgbClr val="0F0F0F"/>
                </a:solidFill>
                <a:ea typeface="+mn-lt"/>
                <a:cs typeface="+mn-lt"/>
              </a:rPr>
              <a:t>the</a:t>
            </a:r>
            <a:r>
              <a:rPr lang="pt-PT" sz="2400">
                <a:solidFill>
                  <a:srgbClr val="0F0F0F"/>
                </a:solidFill>
                <a:ea typeface="+mn-lt"/>
                <a:cs typeface="+mn-lt"/>
              </a:rPr>
              <a:t> </a:t>
            </a:r>
            <a:r>
              <a:rPr lang="pt-PT" sz="2400" err="1">
                <a:solidFill>
                  <a:srgbClr val="0F0F0F"/>
                </a:solidFill>
                <a:ea typeface="+mn-lt"/>
                <a:cs typeface="+mn-lt"/>
              </a:rPr>
              <a:t>quantity</a:t>
            </a:r>
            <a:r>
              <a:rPr lang="pt-PT" sz="2400">
                <a:solidFill>
                  <a:srgbClr val="0F0F0F"/>
                </a:solidFill>
                <a:ea typeface="+mn-lt"/>
                <a:cs typeface="+mn-lt"/>
              </a:rPr>
              <a:t> </a:t>
            </a:r>
            <a:r>
              <a:rPr lang="pt-PT" sz="2400" err="1">
                <a:solidFill>
                  <a:srgbClr val="0F0F0F"/>
                </a:solidFill>
                <a:ea typeface="+mn-lt"/>
                <a:cs typeface="+mn-lt"/>
              </a:rPr>
              <a:t>of</a:t>
            </a:r>
            <a:r>
              <a:rPr lang="pt-PT" sz="2400">
                <a:solidFill>
                  <a:srgbClr val="0F0F0F"/>
                </a:solidFill>
                <a:ea typeface="+mn-lt"/>
                <a:cs typeface="+mn-lt"/>
              </a:rPr>
              <a:t> food </a:t>
            </a:r>
            <a:r>
              <a:rPr lang="pt-PT" sz="2400" err="1">
                <a:solidFill>
                  <a:srgbClr val="0F0F0F"/>
                </a:solidFill>
                <a:ea typeface="+mn-lt"/>
                <a:cs typeface="+mn-lt"/>
              </a:rPr>
              <a:t>used</a:t>
            </a:r>
            <a:r>
              <a:rPr lang="pt-PT" sz="2400">
                <a:solidFill>
                  <a:srgbClr val="0F0F0F"/>
                </a:solidFill>
                <a:ea typeface="+mn-lt"/>
                <a:cs typeface="+mn-lt"/>
              </a:rPr>
              <a:t> per </a:t>
            </a:r>
            <a:r>
              <a:rPr lang="pt-PT" sz="2400" err="1">
                <a:solidFill>
                  <a:srgbClr val="0F0F0F"/>
                </a:solidFill>
                <a:ea typeface="+mn-lt"/>
                <a:cs typeface="+mn-lt"/>
              </a:rPr>
              <a:t>meal</a:t>
            </a:r>
            <a:r>
              <a:rPr lang="pt-PT" sz="2400">
                <a:solidFill>
                  <a:srgbClr val="0F0F0F"/>
                </a:solidFill>
                <a:ea typeface="+mn-lt"/>
                <a:cs typeface="+mn-lt"/>
              </a:rPr>
              <a:t>.</a:t>
            </a:r>
            <a:endParaRPr lang="pt-PT"/>
          </a:p>
          <a:p>
            <a:pPr>
              <a:buFont typeface="Arial"/>
              <a:buChar char="•"/>
            </a:pPr>
            <a:r>
              <a:rPr lang="pt-PT" sz="2400" i="1" err="1">
                <a:solidFill>
                  <a:srgbClr val="0F0F0F"/>
                </a:solidFill>
                <a:ea typeface="+mn-lt"/>
                <a:cs typeface="+mn-lt"/>
              </a:rPr>
              <a:t>Solution</a:t>
            </a:r>
            <a:r>
              <a:rPr lang="pt-PT" sz="2400" i="1">
                <a:solidFill>
                  <a:srgbClr val="0F0F0F"/>
                </a:solidFill>
                <a:ea typeface="+mn-lt"/>
                <a:cs typeface="+mn-lt"/>
              </a:rPr>
              <a:t>:</a:t>
            </a:r>
            <a:r>
              <a:rPr lang="pt-PT" sz="2400">
                <a:solidFill>
                  <a:srgbClr val="0F0F0F"/>
                </a:solidFill>
                <a:ea typeface="+mn-lt"/>
                <a:cs typeface="+mn-lt"/>
              </a:rPr>
              <a:t> </a:t>
            </a:r>
            <a:r>
              <a:rPr lang="pt-PT" sz="2400" err="1">
                <a:solidFill>
                  <a:srgbClr val="0F0F0F"/>
                </a:solidFill>
                <a:ea typeface="+mn-lt"/>
                <a:cs typeface="+mn-lt"/>
              </a:rPr>
              <a:t>Iterative</a:t>
            </a:r>
            <a:r>
              <a:rPr lang="pt-PT" sz="2400">
                <a:solidFill>
                  <a:srgbClr val="0F0F0F"/>
                </a:solidFill>
                <a:ea typeface="+mn-lt"/>
                <a:cs typeface="+mn-lt"/>
              </a:rPr>
              <a:t> </a:t>
            </a:r>
            <a:r>
              <a:rPr lang="pt-PT" sz="2400" err="1">
                <a:solidFill>
                  <a:srgbClr val="0F0F0F"/>
                </a:solidFill>
                <a:ea typeface="+mn-lt"/>
                <a:cs typeface="+mn-lt"/>
              </a:rPr>
              <a:t>testing</a:t>
            </a:r>
            <a:r>
              <a:rPr lang="pt-PT" sz="2400">
                <a:solidFill>
                  <a:srgbClr val="0F0F0F"/>
                </a:solidFill>
                <a:ea typeface="+mn-lt"/>
                <a:cs typeface="+mn-lt"/>
              </a:rPr>
              <a:t>, </a:t>
            </a:r>
            <a:r>
              <a:rPr lang="pt-PT" sz="2400" err="1">
                <a:solidFill>
                  <a:srgbClr val="0F0F0F"/>
                </a:solidFill>
                <a:ea typeface="+mn-lt"/>
                <a:cs typeface="+mn-lt"/>
              </a:rPr>
              <a:t>refining</a:t>
            </a:r>
            <a:r>
              <a:rPr lang="pt-PT" sz="2400">
                <a:solidFill>
                  <a:srgbClr val="0F0F0F"/>
                </a:solidFill>
                <a:ea typeface="+mn-lt"/>
                <a:cs typeface="+mn-lt"/>
              </a:rPr>
              <a:t> </a:t>
            </a:r>
            <a:r>
              <a:rPr lang="pt-PT" sz="2400" err="1">
                <a:solidFill>
                  <a:srgbClr val="0F0F0F"/>
                </a:solidFill>
                <a:ea typeface="+mn-lt"/>
                <a:cs typeface="+mn-lt"/>
              </a:rPr>
              <a:t>algorithms</a:t>
            </a:r>
            <a:r>
              <a:rPr lang="pt-PT" sz="2400">
                <a:solidFill>
                  <a:srgbClr val="0F0F0F"/>
                </a:solidFill>
                <a:ea typeface="+mn-lt"/>
                <a:cs typeface="+mn-lt"/>
              </a:rPr>
              <a:t> </a:t>
            </a:r>
            <a:r>
              <a:rPr lang="pt-PT" sz="2400" err="1">
                <a:solidFill>
                  <a:srgbClr val="0F0F0F"/>
                </a:solidFill>
                <a:ea typeface="+mn-lt"/>
                <a:cs typeface="+mn-lt"/>
              </a:rPr>
              <a:t>based</a:t>
            </a:r>
            <a:r>
              <a:rPr lang="pt-PT" sz="2400">
                <a:solidFill>
                  <a:srgbClr val="0F0F0F"/>
                </a:solidFill>
                <a:ea typeface="+mn-lt"/>
                <a:cs typeface="+mn-lt"/>
              </a:rPr>
              <a:t> </a:t>
            </a:r>
            <a:r>
              <a:rPr lang="pt-PT" sz="2400" err="1">
                <a:solidFill>
                  <a:srgbClr val="0F0F0F"/>
                </a:solidFill>
                <a:ea typeface="+mn-lt"/>
                <a:cs typeface="+mn-lt"/>
              </a:rPr>
              <a:t>on</a:t>
            </a:r>
            <a:r>
              <a:rPr lang="pt-PT" sz="2400">
                <a:solidFill>
                  <a:srgbClr val="0F0F0F"/>
                </a:solidFill>
                <a:ea typeface="+mn-lt"/>
                <a:cs typeface="+mn-lt"/>
              </a:rPr>
              <a:t> real-</a:t>
            </a:r>
            <a:r>
              <a:rPr lang="pt-PT" sz="2400" err="1">
                <a:solidFill>
                  <a:srgbClr val="0F0F0F"/>
                </a:solidFill>
                <a:ea typeface="+mn-lt"/>
                <a:cs typeface="+mn-lt"/>
              </a:rPr>
              <a:t>world</a:t>
            </a:r>
            <a:r>
              <a:rPr lang="pt-PT" sz="2400">
                <a:solidFill>
                  <a:srgbClr val="0F0F0F"/>
                </a:solidFill>
                <a:ea typeface="+mn-lt"/>
                <a:cs typeface="+mn-lt"/>
              </a:rPr>
              <a:t> </a:t>
            </a:r>
            <a:r>
              <a:rPr lang="pt-PT" sz="2400" err="1">
                <a:solidFill>
                  <a:srgbClr val="0F0F0F"/>
                </a:solidFill>
                <a:ea typeface="+mn-lt"/>
                <a:cs typeface="+mn-lt"/>
              </a:rPr>
              <a:t>usage</a:t>
            </a:r>
            <a:r>
              <a:rPr lang="pt-PT" sz="2400">
                <a:solidFill>
                  <a:srgbClr val="0F0F0F"/>
                </a:solidFill>
                <a:ea typeface="+mn-lt"/>
                <a:cs typeface="+mn-lt"/>
              </a:rPr>
              <a:t> data, </a:t>
            </a:r>
            <a:r>
              <a:rPr lang="pt-PT" sz="2400" err="1">
                <a:solidFill>
                  <a:srgbClr val="0F0F0F"/>
                </a:solidFill>
                <a:ea typeface="+mn-lt"/>
                <a:cs typeface="+mn-lt"/>
              </a:rPr>
              <a:t>and</a:t>
            </a:r>
            <a:r>
              <a:rPr lang="pt-PT" sz="2400">
                <a:solidFill>
                  <a:srgbClr val="0F0F0F"/>
                </a:solidFill>
                <a:ea typeface="+mn-lt"/>
                <a:cs typeface="+mn-lt"/>
              </a:rPr>
              <a:t> </a:t>
            </a:r>
            <a:r>
              <a:rPr lang="pt-PT" sz="2400" err="1">
                <a:solidFill>
                  <a:srgbClr val="0F0F0F"/>
                </a:solidFill>
                <a:ea typeface="+mn-lt"/>
                <a:cs typeface="+mn-lt"/>
              </a:rPr>
              <a:t>incorporating</a:t>
            </a:r>
            <a:r>
              <a:rPr lang="pt-PT" sz="2400">
                <a:solidFill>
                  <a:srgbClr val="0F0F0F"/>
                </a:solidFill>
                <a:ea typeface="+mn-lt"/>
                <a:cs typeface="+mn-lt"/>
              </a:rPr>
              <a:t> </a:t>
            </a:r>
            <a:r>
              <a:rPr lang="pt-PT" sz="2400" err="1">
                <a:solidFill>
                  <a:srgbClr val="0F0F0F"/>
                </a:solidFill>
                <a:ea typeface="+mn-lt"/>
                <a:cs typeface="+mn-lt"/>
              </a:rPr>
              <a:t>machine</a:t>
            </a:r>
            <a:r>
              <a:rPr lang="pt-PT" sz="2400">
                <a:solidFill>
                  <a:srgbClr val="0F0F0F"/>
                </a:solidFill>
                <a:ea typeface="+mn-lt"/>
                <a:cs typeface="+mn-lt"/>
              </a:rPr>
              <a:t> </a:t>
            </a:r>
            <a:r>
              <a:rPr lang="pt-PT" sz="2400" err="1">
                <a:solidFill>
                  <a:srgbClr val="0F0F0F"/>
                </a:solidFill>
                <a:ea typeface="+mn-lt"/>
                <a:cs typeface="+mn-lt"/>
              </a:rPr>
              <a:t>learning</a:t>
            </a:r>
            <a:r>
              <a:rPr lang="pt-PT" sz="2400">
                <a:solidFill>
                  <a:srgbClr val="0F0F0F"/>
                </a:solidFill>
                <a:ea typeface="+mn-lt"/>
                <a:cs typeface="+mn-lt"/>
              </a:rPr>
              <a:t> for </a:t>
            </a:r>
            <a:r>
              <a:rPr lang="pt-PT" sz="2400" err="1">
                <a:solidFill>
                  <a:srgbClr val="0F0F0F"/>
                </a:solidFill>
                <a:ea typeface="+mn-lt"/>
                <a:cs typeface="+mn-lt"/>
              </a:rPr>
              <a:t>continuous</a:t>
            </a:r>
            <a:r>
              <a:rPr lang="pt-PT" sz="2400">
                <a:solidFill>
                  <a:srgbClr val="0F0F0F"/>
                </a:solidFill>
                <a:ea typeface="+mn-lt"/>
                <a:cs typeface="+mn-lt"/>
              </a:rPr>
              <a:t> </a:t>
            </a:r>
            <a:r>
              <a:rPr lang="pt-PT" sz="2400" err="1">
                <a:solidFill>
                  <a:srgbClr val="0F0F0F"/>
                </a:solidFill>
                <a:ea typeface="+mn-lt"/>
                <a:cs typeface="+mn-lt"/>
              </a:rPr>
              <a:t>improvement</a:t>
            </a:r>
            <a:r>
              <a:rPr lang="pt-PT" sz="2400">
                <a:solidFill>
                  <a:srgbClr val="0F0F0F"/>
                </a:solidFill>
                <a:ea typeface="+mn-lt"/>
                <a:cs typeface="+mn-lt"/>
              </a:rPr>
              <a:t>.</a:t>
            </a:r>
            <a:endParaRPr lang="pt-PT" sz="2400">
              <a:solidFill>
                <a:srgbClr val="0F0F0F"/>
              </a:solidFill>
              <a:cs typeface="Calibri" panose="020F0502020204030204"/>
            </a:endParaRPr>
          </a:p>
          <a:p>
            <a:pPr>
              <a:buFont typeface="Arial"/>
              <a:buChar char="•"/>
            </a:pPr>
            <a:endParaRPr lang="pt-PT" sz="2400">
              <a:solidFill>
                <a:srgbClr val="0F0F0F"/>
              </a:solidFill>
              <a:cs typeface="Calibri" panose="020F0502020204030204"/>
            </a:endParaRPr>
          </a:p>
          <a:p>
            <a:pPr marL="0" indent="0">
              <a:buNone/>
            </a:pPr>
            <a:endParaRPr lang="pt-PT">
              <a:cs typeface="Calibri" panose="020F0502020204030204"/>
            </a:endParaRPr>
          </a:p>
        </p:txBody>
      </p:sp>
    </p:spTree>
    <p:extLst>
      <p:ext uri="{BB962C8B-B14F-4D97-AF65-F5344CB8AC3E}">
        <p14:creationId xmlns:p14="http://schemas.microsoft.com/office/powerpoint/2010/main" val="2849427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0BAC-FF11-C9DE-8CE4-F894535F1096}"/>
              </a:ext>
            </a:extLst>
          </p:cNvPr>
          <p:cNvSpPr>
            <a:spLocks noGrp="1"/>
          </p:cNvSpPr>
          <p:nvPr>
            <p:ph type="title"/>
          </p:nvPr>
        </p:nvSpPr>
        <p:spPr/>
        <p:txBody>
          <a:bodyPr/>
          <a:lstStyle/>
          <a:p>
            <a:r>
              <a:rPr lang="en-US"/>
              <a:t>8. Partners</a:t>
            </a:r>
          </a:p>
        </p:txBody>
      </p:sp>
      <p:sp>
        <p:nvSpPr>
          <p:cNvPr id="3" name="Content Placeholder 2">
            <a:extLst>
              <a:ext uri="{FF2B5EF4-FFF2-40B4-BE49-F238E27FC236}">
                <a16:creationId xmlns:a16="http://schemas.microsoft.com/office/drawing/2014/main" id="{BCCBFBCD-472F-5A21-8177-C810106B38B4}"/>
              </a:ext>
            </a:extLst>
          </p:cNvPr>
          <p:cNvSpPr>
            <a:spLocks noGrp="1"/>
          </p:cNvSpPr>
          <p:nvPr>
            <p:ph idx="1"/>
          </p:nvPr>
        </p:nvSpPr>
        <p:spPr/>
        <p:txBody>
          <a:bodyPr vert="horz" lIns="91440" tIns="45720" rIns="91440" bIns="45720" rtlCol="0" anchor="t">
            <a:normAutofit/>
          </a:bodyPr>
          <a:lstStyle/>
          <a:p>
            <a:pPr marL="0" indent="0">
              <a:buNone/>
            </a:pPr>
            <a:r>
              <a:rPr lang="en-US" sz="3400">
                <a:solidFill>
                  <a:srgbClr val="0F0F0F"/>
                </a:solidFill>
                <a:ea typeface="+mn-lt"/>
                <a:cs typeface="+mn-lt"/>
              </a:rPr>
              <a:t>As of today, the Smart Home Stock (SHS) team, doesn't have any partnership, but we definitely look forward to improve our connections and partnerships in the near future.</a:t>
            </a:r>
          </a:p>
        </p:txBody>
      </p:sp>
    </p:spTree>
    <p:extLst>
      <p:ext uri="{BB962C8B-B14F-4D97-AF65-F5344CB8AC3E}">
        <p14:creationId xmlns:p14="http://schemas.microsoft.com/office/powerpoint/2010/main" val="423673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6693-BA1D-D642-4847-194F670F4D91}"/>
              </a:ext>
            </a:extLst>
          </p:cNvPr>
          <p:cNvSpPr>
            <a:spLocks noGrp="1"/>
          </p:cNvSpPr>
          <p:nvPr>
            <p:ph type="title"/>
          </p:nvPr>
        </p:nvSpPr>
        <p:spPr/>
        <p:txBody>
          <a:bodyPr/>
          <a:lstStyle/>
          <a:p>
            <a:r>
              <a:rPr lang="en-US"/>
              <a:t>9. Testing and validation metrics</a:t>
            </a:r>
          </a:p>
        </p:txBody>
      </p:sp>
      <p:sp>
        <p:nvSpPr>
          <p:cNvPr id="3" name="Content Placeholder 2">
            <a:extLst>
              <a:ext uri="{FF2B5EF4-FFF2-40B4-BE49-F238E27FC236}">
                <a16:creationId xmlns:a16="http://schemas.microsoft.com/office/drawing/2014/main" id="{F61CB129-58E8-0C4C-FC2B-B72E8AC36EC0}"/>
              </a:ext>
            </a:extLst>
          </p:cNvPr>
          <p:cNvSpPr>
            <a:spLocks noGrp="1"/>
          </p:cNvSpPr>
          <p:nvPr>
            <p:ph idx="1"/>
          </p:nvPr>
        </p:nvSpPr>
        <p:spPr/>
        <p:txBody>
          <a:bodyPr vert="horz" lIns="91440" tIns="45720" rIns="91440" bIns="45720" rtlCol="0" anchor="t">
            <a:normAutofit/>
          </a:bodyPr>
          <a:lstStyle/>
          <a:p>
            <a:pPr marL="0" indent="0">
              <a:buNone/>
            </a:pPr>
            <a:r>
              <a:rPr lang="en-US" sz="2400" b="1">
                <a:ea typeface="+mn-lt"/>
                <a:cs typeface="+mn-lt"/>
              </a:rPr>
              <a:t>Defect Density:</a:t>
            </a:r>
            <a:endParaRPr lang="en-US" sz="2400">
              <a:cs typeface="Calibri"/>
            </a:endParaRPr>
          </a:p>
          <a:p>
            <a:pPr>
              <a:buFont typeface="Arial"/>
              <a:buChar char="•"/>
            </a:pPr>
            <a:r>
              <a:rPr lang="en-US" sz="2400" i="1">
                <a:solidFill>
                  <a:srgbClr val="0F0F0F"/>
                </a:solidFill>
                <a:ea typeface="+mn-lt"/>
                <a:cs typeface="+mn-lt"/>
              </a:rPr>
              <a:t>Definition:</a:t>
            </a:r>
            <a:r>
              <a:rPr lang="en-US" sz="2400">
                <a:solidFill>
                  <a:srgbClr val="0F0F0F"/>
                </a:solidFill>
                <a:ea typeface="+mn-lt"/>
                <a:cs typeface="+mn-lt"/>
              </a:rPr>
              <a:t> Number of defects identified per unit of code or functionality.</a:t>
            </a:r>
            <a:endParaRPr lang="en-US" sz="2400">
              <a:cs typeface="Calibri"/>
            </a:endParaRPr>
          </a:p>
          <a:p>
            <a:pPr>
              <a:buFont typeface="Arial"/>
              <a:buChar char="•"/>
            </a:pPr>
            <a:r>
              <a:rPr lang="en-US" sz="2400" i="1">
                <a:solidFill>
                  <a:srgbClr val="0F0F0F"/>
                </a:solidFill>
                <a:ea typeface="+mn-lt"/>
                <a:cs typeface="+mn-lt"/>
              </a:rPr>
              <a:t>Purpose:</a:t>
            </a:r>
            <a:r>
              <a:rPr lang="en-US" sz="2400">
                <a:solidFill>
                  <a:srgbClr val="0F0F0F"/>
                </a:solidFill>
                <a:ea typeface="+mn-lt"/>
                <a:cs typeface="+mn-lt"/>
              </a:rPr>
              <a:t> Measures the quality of the codebase and identifies areas that might need improvement.</a:t>
            </a:r>
            <a:endParaRPr lang="en-US" sz="2400"/>
          </a:p>
          <a:p>
            <a:pPr marL="0" indent="0">
              <a:buNone/>
            </a:pPr>
            <a:endParaRPr lang="en-US" sz="2400">
              <a:solidFill>
                <a:srgbClr val="0F0F0F"/>
              </a:solidFill>
              <a:ea typeface="+mn-lt"/>
              <a:cs typeface="+mn-lt"/>
            </a:endParaRPr>
          </a:p>
          <a:p>
            <a:pPr>
              <a:buNone/>
            </a:pPr>
            <a:r>
              <a:rPr lang="en-US" sz="2400" b="1">
                <a:ea typeface="+mn-lt"/>
                <a:cs typeface="+mn-lt"/>
              </a:rPr>
              <a:t>Execution Time:</a:t>
            </a:r>
            <a:endParaRPr lang="en-US" sz="2400">
              <a:cs typeface="Calibri"/>
            </a:endParaRPr>
          </a:p>
          <a:p>
            <a:pPr>
              <a:buFont typeface="Arial"/>
              <a:buChar char="•"/>
            </a:pPr>
            <a:r>
              <a:rPr lang="en-US" sz="2400" i="1">
                <a:ea typeface="+mn-lt"/>
                <a:cs typeface="+mn-lt"/>
              </a:rPr>
              <a:t>Definition:</a:t>
            </a:r>
            <a:r>
              <a:rPr lang="en-US" sz="2400">
                <a:ea typeface="+mn-lt"/>
                <a:cs typeface="+mn-lt"/>
              </a:rPr>
              <a:t> The time taken to execute a set of test cases.</a:t>
            </a:r>
            <a:endParaRPr lang="en-US" sz="2400">
              <a:cs typeface="Calibri"/>
            </a:endParaRPr>
          </a:p>
          <a:p>
            <a:pPr>
              <a:buFont typeface="Arial"/>
              <a:buChar char="•"/>
            </a:pPr>
            <a:r>
              <a:rPr lang="en-US" sz="2400" i="1">
                <a:ea typeface="+mn-lt"/>
                <a:cs typeface="+mn-lt"/>
              </a:rPr>
              <a:t>Purpose:</a:t>
            </a:r>
            <a:r>
              <a:rPr lang="en-US" sz="2400">
                <a:ea typeface="+mn-lt"/>
                <a:cs typeface="+mn-lt"/>
              </a:rPr>
              <a:t> Measures the efficiency of the testing process.</a:t>
            </a:r>
            <a:endParaRPr lang="en-US" sz="2400"/>
          </a:p>
          <a:p>
            <a:pPr marL="0" indent="0">
              <a:buNone/>
            </a:pPr>
            <a:endParaRPr lang="en-US">
              <a:cs typeface="Calibri"/>
            </a:endParaRPr>
          </a:p>
        </p:txBody>
      </p:sp>
    </p:spTree>
    <p:extLst>
      <p:ext uri="{BB962C8B-B14F-4D97-AF65-F5344CB8AC3E}">
        <p14:creationId xmlns:p14="http://schemas.microsoft.com/office/powerpoint/2010/main" val="1654687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B067B0-EB16-3AF9-4F2E-4220866C3210}"/>
              </a:ext>
            </a:extLst>
          </p:cNvPr>
          <p:cNvSpPr>
            <a:spLocks noGrp="1"/>
          </p:cNvSpPr>
          <p:nvPr>
            <p:ph type="title"/>
          </p:nvPr>
        </p:nvSpPr>
        <p:spPr/>
        <p:txBody>
          <a:bodyPr/>
          <a:lstStyle/>
          <a:p>
            <a:r>
              <a:rPr lang="en-US">
                <a:cs typeface="Calibri Light"/>
              </a:rPr>
              <a:t>9. Testing and validation metrics</a:t>
            </a:r>
            <a:endParaRPr lang="pt-PT"/>
          </a:p>
        </p:txBody>
      </p:sp>
      <p:sp>
        <p:nvSpPr>
          <p:cNvPr id="3" name="Marcador de Posição de Conteúdo 2">
            <a:extLst>
              <a:ext uri="{FF2B5EF4-FFF2-40B4-BE49-F238E27FC236}">
                <a16:creationId xmlns:a16="http://schemas.microsoft.com/office/drawing/2014/main" id="{0F434D54-E497-B16C-7F0E-7ACB778E3D68}"/>
              </a:ext>
            </a:extLst>
          </p:cNvPr>
          <p:cNvSpPr>
            <a:spLocks noGrp="1"/>
          </p:cNvSpPr>
          <p:nvPr>
            <p:ph idx="1"/>
          </p:nvPr>
        </p:nvSpPr>
        <p:spPr/>
        <p:txBody>
          <a:bodyPr vert="horz" lIns="91440" tIns="45720" rIns="91440" bIns="45720" rtlCol="0" anchor="t">
            <a:normAutofit/>
          </a:bodyPr>
          <a:lstStyle/>
          <a:p>
            <a:pPr>
              <a:buNone/>
            </a:pPr>
            <a:r>
              <a:rPr lang="pt-PT" sz="2400" b="1" err="1">
                <a:ea typeface="+mn-lt"/>
                <a:cs typeface="+mn-lt"/>
              </a:rPr>
              <a:t>Usability</a:t>
            </a:r>
            <a:r>
              <a:rPr lang="pt-PT" sz="2400" b="1">
                <a:ea typeface="+mn-lt"/>
                <a:cs typeface="+mn-lt"/>
              </a:rPr>
              <a:t> </a:t>
            </a:r>
            <a:r>
              <a:rPr lang="pt-PT" sz="2400" b="1" err="1">
                <a:ea typeface="+mn-lt"/>
                <a:cs typeface="+mn-lt"/>
              </a:rPr>
              <a:t>Testing</a:t>
            </a:r>
            <a:r>
              <a:rPr lang="pt-PT" sz="2400" b="1">
                <a:ea typeface="+mn-lt"/>
                <a:cs typeface="+mn-lt"/>
              </a:rPr>
              <a:t> </a:t>
            </a:r>
            <a:r>
              <a:rPr lang="pt-PT" sz="2400" b="1" err="1">
                <a:ea typeface="+mn-lt"/>
                <a:cs typeface="+mn-lt"/>
              </a:rPr>
              <a:t>Metrics</a:t>
            </a:r>
            <a:r>
              <a:rPr lang="pt-PT" sz="2400" b="1">
                <a:ea typeface="+mn-lt"/>
                <a:cs typeface="+mn-lt"/>
              </a:rPr>
              <a:t>:</a:t>
            </a:r>
            <a:endParaRPr lang="pt-PT" sz="2400">
              <a:ea typeface="+mn-lt"/>
              <a:cs typeface="+mn-lt"/>
            </a:endParaRPr>
          </a:p>
          <a:p>
            <a:pPr>
              <a:buFont typeface="Arial"/>
              <a:buChar char="•"/>
            </a:pPr>
            <a:r>
              <a:rPr lang="pt-PT" sz="2400" i="1" err="1">
                <a:ea typeface="+mn-lt"/>
                <a:cs typeface="+mn-lt"/>
              </a:rPr>
              <a:t>Definition</a:t>
            </a:r>
            <a:r>
              <a:rPr lang="pt-PT" sz="2400" i="1">
                <a:ea typeface="+mn-lt"/>
                <a:cs typeface="+mn-lt"/>
              </a:rPr>
              <a:t>:</a:t>
            </a:r>
            <a:r>
              <a:rPr lang="pt-PT" sz="2400">
                <a:ea typeface="+mn-lt"/>
                <a:cs typeface="+mn-lt"/>
              </a:rPr>
              <a:t> </a:t>
            </a:r>
            <a:r>
              <a:rPr lang="pt-PT" sz="2400" err="1">
                <a:ea typeface="+mn-lt"/>
                <a:cs typeface="+mn-lt"/>
              </a:rPr>
              <a:t>Metrics</a:t>
            </a:r>
            <a:r>
              <a:rPr lang="pt-PT" sz="2400">
                <a:ea typeface="+mn-lt"/>
                <a:cs typeface="+mn-lt"/>
              </a:rPr>
              <a:t> </a:t>
            </a:r>
            <a:r>
              <a:rPr lang="pt-PT" sz="2400" err="1">
                <a:ea typeface="+mn-lt"/>
                <a:cs typeface="+mn-lt"/>
              </a:rPr>
              <a:t>related</a:t>
            </a:r>
            <a:r>
              <a:rPr lang="pt-PT" sz="2400">
                <a:ea typeface="+mn-lt"/>
                <a:cs typeface="+mn-lt"/>
              </a:rPr>
              <a:t> to </a:t>
            </a:r>
            <a:r>
              <a:rPr lang="pt-PT" sz="2400" err="1">
                <a:ea typeface="+mn-lt"/>
                <a:cs typeface="+mn-lt"/>
              </a:rPr>
              <a:t>the</a:t>
            </a:r>
            <a:r>
              <a:rPr lang="pt-PT" sz="2400">
                <a:ea typeface="+mn-lt"/>
                <a:cs typeface="+mn-lt"/>
              </a:rPr>
              <a:t> </a:t>
            </a:r>
            <a:r>
              <a:rPr lang="pt-PT" sz="2400" err="1">
                <a:ea typeface="+mn-lt"/>
                <a:cs typeface="+mn-lt"/>
              </a:rPr>
              <a:t>ease</a:t>
            </a:r>
            <a:r>
              <a:rPr lang="pt-PT" sz="2400">
                <a:ea typeface="+mn-lt"/>
                <a:cs typeface="+mn-lt"/>
              </a:rPr>
              <a:t> </a:t>
            </a:r>
            <a:r>
              <a:rPr lang="pt-PT" sz="2400" err="1">
                <a:ea typeface="+mn-lt"/>
                <a:cs typeface="+mn-lt"/>
              </a:rPr>
              <a:t>of</a:t>
            </a:r>
            <a:r>
              <a:rPr lang="pt-PT" sz="2400">
                <a:ea typeface="+mn-lt"/>
                <a:cs typeface="+mn-lt"/>
              </a:rPr>
              <a:t> use, </a:t>
            </a:r>
            <a:r>
              <a:rPr lang="pt-PT" sz="2400" err="1">
                <a:ea typeface="+mn-lt"/>
                <a:cs typeface="+mn-lt"/>
              </a:rPr>
              <a:t>user</a:t>
            </a:r>
            <a:r>
              <a:rPr lang="pt-PT" sz="2400">
                <a:ea typeface="+mn-lt"/>
                <a:cs typeface="+mn-lt"/>
              </a:rPr>
              <a:t> interface </a:t>
            </a:r>
            <a:r>
              <a:rPr lang="pt-PT" sz="2400" err="1">
                <a:ea typeface="+mn-lt"/>
                <a:cs typeface="+mn-lt"/>
              </a:rPr>
              <a:t>effectiveness</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overall</a:t>
            </a:r>
            <a:r>
              <a:rPr lang="pt-PT" sz="2400">
                <a:ea typeface="+mn-lt"/>
                <a:cs typeface="+mn-lt"/>
              </a:rPr>
              <a:t> </a:t>
            </a:r>
            <a:r>
              <a:rPr lang="pt-PT" sz="2400" err="1">
                <a:ea typeface="+mn-lt"/>
                <a:cs typeface="+mn-lt"/>
              </a:rPr>
              <a:t>user</a:t>
            </a:r>
            <a:r>
              <a:rPr lang="pt-PT" sz="2400">
                <a:ea typeface="+mn-lt"/>
                <a:cs typeface="+mn-lt"/>
              </a:rPr>
              <a:t> </a:t>
            </a:r>
            <a:r>
              <a:rPr lang="pt-PT" sz="2400" err="1">
                <a:ea typeface="+mn-lt"/>
                <a:cs typeface="+mn-lt"/>
              </a:rPr>
              <a:t>experience</a:t>
            </a:r>
            <a:r>
              <a:rPr lang="pt-PT" sz="2400">
                <a:ea typeface="+mn-lt"/>
                <a:cs typeface="+mn-lt"/>
              </a:rPr>
              <a:t>.</a:t>
            </a:r>
            <a:endParaRPr lang="pt-PT" sz="2400">
              <a:cs typeface="Calibri"/>
            </a:endParaRPr>
          </a:p>
          <a:p>
            <a:pPr>
              <a:buFont typeface="Arial"/>
              <a:buChar char="•"/>
            </a:pPr>
            <a:r>
              <a:rPr lang="pt-PT" sz="2400" i="1" err="1">
                <a:ea typeface="+mn-lt"/>
                <a:cs typeface="+mn-lt"/>
              </a:rPr>
              <a:t>Purpose</a:t>
            </a:r>
            <a:r>
              <a:rPr lang="pt-PT" sz="2400" i="1">
                <a:ea typeface="+mn-lt"/>
                <a:cs typeface="+mn-lt"/>
              </a:rPr>
              <a:t>:</a:t>
            </a:r>
            <a:r>
              <a:rPr lang="pt-PT" sz="2400">
                <a:ea typeface="+mn-lt"/>
                <a:cs typeface="+mn-lt"/>
              </a:rPr>
              <a:t> </a:t>
            </a:r>
            <a:r>
              <a:rPr lang="pt-PT" sz="2400" err="1">
                <a:ea typeface="+mn-lt"/>
                <a:cs typeface="+mn-lt"/>
              </a:rPr>
              <a:t>Evaluates</a:t>
            </a:r>
            <a:r>
              <a:rPr lang="pt-PT" sz="2400">
                <a:ea typeface="+mn-lt"/>
                <a:cs typeface="+mn-lt"/>
              </a:rPr>
              <a:t> </a:t>
            </a:r>
            <a:r>
              <a:rPr lang="pt-PT" sz="2400" err="1">
                <a:ea typeface="+mn-lt"/>
                <a:cs typeface="+mn-lt"/>
              </a:rPr>
              <a:t>the</a:t>
            </a:r>
            <a:r>
              <a:rPr lang="pt-PT" sz="2400">
                <a:ea typeface="+mn-lt"/>
                <a:cs typeface="+mn-lt"/>
              </a:rPr>
              <a:t> </a:t>
            </a:r>
            <a:r>
              <a:rPr lang="pt-PT" sz="2400" err="1">
                <a:ea typeface="+mn-lt"/>
                <a:cs typeface="+mn-lt"/>
              </a:rPr>
              <a:t>product's</a:t>
            </a:r>
            <a:r>
              <a:rPr lang="pt-PT" sz="2400">
                <a:ea typeface="+mn-lt"/>
                <a:cs typeface="+mn-lt"/>
              </a:rPr>
              <a:t> </a:t>
            </a:r>
            <a:r>
              <a:rPr lang="pt-PT" sz="2400" err="1">
                <a:ea typeface="+mn-lt"/>
                <a:cs typeface="+mn-lt"/>
              </a:rPr>
              <a:t>usability</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user-friendliness</a:t>
            </a:r>
            <a:endParaRPr lang="pt-PT" sz="2400" err="1"/>
          </a:p>
          <a:p>
            <a:pPr marL="0" indent="0">
              <a:buNone/>
            </a:pPr>
            <a:endParaRPr lang="pt-PT" sz="2400">
              <a:ea typeface="+mn-lt"/>
              <a:cs typeface="+mn-lt"/>
            </a:endParaRPr>
          </a:p>
          <a:p>
            <a:pPr>
              <a:buNone/>
            </a:pPr>
            <a:r>
              <a:rPr lang="pt-PT" sz="2400" b="1" err="1">
                <a:ea typeface="+mn-lt"/>
                <a:cs typeface="+mn-lt"/>
              </a:rPr>
              <a:t>User</a:t>
            </a:r>
            <a:r>
              <a:rPr lang="pt-PT" sz="2400" b="1">
                <a:ea typeface="+mn-lt"/>
                <a:cs typeface="+mn-lt"/>
              </a:rPr>
              <a:t> </a:t>
            </a:r>
            <a:r>
              <a:rPr lang="pt-PT" sz="2400" b="1" err="1">
                <a:ea typeface="+mn-lt"/>
                <a:cs typeface="+mn-lt"/>
              </a:rPr>
              <a:t>Satisfaction</a:t>
            </a:r>
            <a:r>
              <a:rPr lang="pt-PT" sz="2400" b="1">
                <a:ea typeface="+mn-lt"/>
                <a:cs typeface="+mn-lt"/>
              </a:rPr>
              <a:t>:</a:t>
            </a:r>
            <a:endParaRPr lang="pt-PT" sz="2400">
              <a:cs typeface="Calibri"/>
            </a:endParaRPr>
          </a:p>
          <a:p>
            <a:pPr>
              <a:buFont typeface="Arial"/>
              <a:buChar char="•"/>
            </a:pPr>
            <a:r>
              <a:rPr lang="pt-PT" sz="2400" i="1" err="1">
                <a:ea typeface="+mn-lt"/>
                <a:cs typeface="+mn-lt"/>
              </a:rPr>
              <a:t>Definition</a:t>
            </a:r>
            <a:r>
              <a:rPr lang="pt-PT" sz="2400" i="1">
                <a:ea typeface="+mn-lt"/>
                <a:cs typeface="+mn-lt"/>
              </a:rPr>
              <a:t>:</a:t>
            </a:r>
            <a:r>
              <a:rPr lang="pt-PT" sz="2400">
                <a:ea typeface="+mn-lt"/>
                <a:cs typeface="+mn-lt"/>
              </a:rPr>
              <a:t> Feedback </a:t>
            </a:r>
            <a:r>
              <a:rPr lang="pt-PT" sz="2400" err="1">
                <a:ea typeface="+mn-lt"/>
                <a:cs typeface="+mn-lt"/>
              </a:rPr>
              <a:t>or</a:t>
            </a:r>
            <a:r>
              <a:rPr lang="pt-PT" sz="2400">
                <a:ea typeface="+mn-lt"/>
                <a:cs typeface="+mn-lt"/>
              </a:rPr>
              <a:t> </a:t>
            </a:r>
            <a:r>
              <a:rPr lang="pt-PT" sz="2400" err="1">
                <a:ea typeface="+mn-lt"/>
                <a:cs typeface="+mn-lt"/>
              </a:rPr>
              <a:t>survey</a:t>
            </a:r>
            <a:r>
              <a:rPr lang="pt-PT" sz="2400">
                <a:ea typeface="+mn-lt"/>
                <a:cs typeface="+mn-lt"/>
              </a:rPr>
              <a:t> </a:t>
            </a:r>
            <a:r>
              <a:rPr lang="pt-PT" sz="2400" err="1">
                <a:ea typeface="+mn-lt"/>
                <a:cs typeface="+mn-lt"/>
              </a:rPr>
              <a:t>results</a:t>
            </a:r>
            <a:r>
              <a:rPr lang="pt-PT" sz="2400">
                <a:ea typeface="+mn-lt"/>
                <a:cs typeface="+mn-lt"/>
              </a:rPr>
              <a:t> </a:t>
            </a:r>
            <a:r>
              <a:rPr lang="pt-PT" sz="2400" err="1">
                <a:ea typeface="+mn-lt"/>
                <a:cs typeface="+mn-lt"/>
              </a:rPr>
              <a:t>from</a:t>
            </a:r>
            <a:r>
              <a:rPr lang="pt-PT" sz="2400">
                <a:ea typeface="+mn-lt"/>
                <a:cs typeface="+mn-lt"/>
              </a:rPr>
              <a:t> </a:t>
            </a:r>
            <a:r>
              <a:rPr lang="pt-PT" sz="2400" err="1">
                <a:ea typeface="+mn-lt"/>
                <a:cs typeface="+mn-lt"/>
              </a:rPr>
              <a:t>end-users</a:t>
            </a:r>
            <a:r>
              <a:rPr lang="pt-PT" sz="2400">
                <a:ea typeface="+mn-lt"/>
                <a:cs typeface="+mn-lt"/>
              </a:rPr>
              <a:t> </a:t>
            </a:r>
            <a:r>
              <a:rPr lang="pt-PT" sz="2400" err="1">
                <a:ea typeface="+mn-lt"/>
                <a:cs typeface="+mn-lt"/>
              </a:rPr>
              <a:t>regarding</a:t>
            </a:r>
            <a:r>
              <a:rPr lang="pt-PT" sz="2400">
                <a:ea typeface="+mn-lt"/>
                <a:cs typeface="+mn-lt"/>
              </a:rPr>
              <a:t> </a:t>
            </a:r>
            <a:r>
              <a:rPr lang="pt-PT" sz="2400" err="1">
                <a:ea typeface="+mn-lt"/>
                <a:cs typeface="+mn-lt"/>
              </a:rPr>
              <a:t>their</a:t>
            </a:r>
            <a:r>
              <a:rPr lang="pt-PT" sz="2400">
                <a:ea typeface="+mn-lt"/>
                <a:cs typeface="+mn-lt"/>
              </a:rPr>
              <a:t> </a:t>
            </a:r>
            <a:r>
              <a:rPr lang="pt-PT" sz="2400" err="1">
                <a:ea typeface="+mn-lt"/>
                <a:cs typeface="+mn-lt"/>
              </a:rPr>
              <a:t>satisfaction</a:t>
            </a:r>
            <a:r>
              <a:rPr lang="pt-PT" sz="2400">
                <a:ea typeface="+mn-lt"/>
                <a:cs typeface="+mn-lt"/>
              </a:rPr>
              <a:t> </a:t>
            </a:r>
            <a:r>
              <a:rPr lang="pt-PT" sz="2400" err="1">
                <a:ea typeface="+mn-lt"/>
                <a:cs typeface="+mn-lt"/>
              </a:rPr>
              <a:t>with</a:t>
            </a:r>
            <a:r>
              <a:rPr lang="pt-PT" sz="2400">
                <a:ea typeface="+mn-lt"/>
                <a:cs typeface="+mn-lt"/>
              </a:rPr>
              <a:t> </a:t>
            </a:r>
            <a:r>
              <a:rPr lang="pt-PT" sz="2400" err="1">
                <a:ea typeface="+mn-lt"/>
                <a:cs typeface="+mn-lt"/>
              </a:rPr>
              <a:t>the</a:t>
            </a:r>
            <a:r>
              <a:rPr lang="pt-PT" sz="2400">
                <a:ea typeface="+mn-lt"/>
                <a:cs typeface="+mn-lt"/>
              </a:rPr>
              <a:t> </a:t>
            </a:r>
            <a:r>
              <a:rPr lang="pt-PT" sz="2400" err="1">
                <a:ea typeface="+mn-lt"/>
                <a:cs typeface="+mn-lt"/>
              </a:rPr>
              <a:t>product</a:t>
            </a:r>
            <a:r>
              <a:rPr lang="pt-PT" sz="2400">
                <a:ea typeface="+mn-lt"/>
                <a:cs typeface="+mn-lt"/>
              </a:rPr>
              <a:t>.</a:t>
            </a:r>
            <a:endParaRPr lang="pt-PT" sz="2400">
              <a:cs typeface="Calibri"/>
            </a:endParaRPr>
          </a:p>
          <a:p>
            <a:pPr>
              <a:buFont typeface="Arial"/>
              <a:buChar char="•"/>
            </a:pPr>
            <a:r>
              <a:rPr lang="pt-PT" sz="2400" i="1" err="1">
                <a:ea typeface="+mn-lt"/>
                <a:cs typeface="+mn-lt"/>
              </a:rPr>
              <a:t>Purpose</a:t>
            </a:r>
            <a:r>
              <a:rPr lang="pt-PT" sz="2400" i="1">
                <a:ea typeface="+mn-lt"/>
                <a:cs typeface="+mn-lt"/>
              </a:rPr>
              <a:t>:</a:t>
            </a:r>
            <a:r>
              <a:rPr lang="pt-PT" sz="2400">
                <a:ea typeface="+mn-lt"/>
                <a:cs typeface="+mn-lt"/>
              </a:rPr>
              <a:t> </a:t>
            </a:r>
            <a:r>
              <a:rPr lang="pt-PT" sz="2400" err="1">
                <a:ea typeface="+mn-lt"/>
                <a:cs typeface="+mn-lt"/>
              </a:rPr>
              <a:t>Measures</a:t>
            </a:r>
            <a:r>
              <a:rPr lang="pt-PT" sz="2400">
                <a:ea typeface="+mn-lt"/>
                <a:cs typeface="+mn-lt"/>
              </a:rPr>
              <a:t> </a:t>
            </a:r>
            <a:r>
              <a:rPr lang="pt-PT" sz="2400" err="1">
                <a:ea typeface="+mn-lt"/>
                <a:cs typeface="+mn-lt"/>
              </a:rPr>
              <a:t>how</a:t>
            </a:r>
            <a:r>
              <a:rPr lang="pt-PT" sz="2400">
                <a:ea typeface="+mn-lt"/>
                <a:cs typeface="+mn-lt"/>
              </a:rPr>
              <a:t> </a:t>
            </a:r>
            <a:r>
              <a:rPr lang="pt-PT" sz="2400" err="1">
                <a:ea typeface="+mn-lt"/>
                <a:cs typeface="+mn-lt"/>
              </a:rPr>
              <a:t>well</a:t>
            </a:r>
            <a:r>
              <a:rPr lang="pt-PT" sz="2400">
                <a:ea typeface="+mn-lt"/>
                <a:cs typeface="+mn-lt"/>
              </a:rPr>
              <a:t> </a:t>
            </a:r>
            <a:r>
              <a:rPr lang="pt-PT" sz="2400" err="1">
                <a:ea typeface="+mn-lt"/>
                <a:cs typeface="+mn-lt"/>
              </a:rPr>
              <a:t>the</a:t>
            </a:r>
            <a:r>
              <a:rPr lang="pt-PT" sz="2400">
                <a:ea typeface="+mn-lt"/>
                <a:cs typeface="+mn-lt"/>
              </a:rPr>
              <a:t> </a:t>
            </a:r>
            <a:r>
              <a:rPr lang="pt-PT" sz="2400" err="1">
                <a:ea typeface="+mn-lt"/>
                <a:cs typeface="+mn-lt"/>
              </a:rPr>
              <a:t>product</a:t>
            </a:r>
            <a:r>
              <a:rPr lang="pt-PT" sz="2400">
                <a:ea typeface="+mn-lt"/>
                <a:cs typeface="+mn-lt"/>
              </a:rPr>
              <a:t> </a:t>
            </a:r>
            <a:r>
              <a:rPr lang="pt-PT" sz="2400" err="1">
                <a:ea typeface="+mn-lt"/>
                <a:cs typeface="+mn-lt"/>
              </a:rPr>
              <a:t>meets</a:t>
            </a:r>
            <a:r>
              <a:rPr lang="pt-PT" sz="2400">
                <a:ea typeface="+mn-lt"/>
                <a:cs typeface="+mn-lt"/>
              </a:rPr>
              <a:t> </a:t>
            </a:r>
            <a:r>
              <a:rPr lang="pt-PT" sz="2400" err="1">
                <a:ea typeface="+mn-lt"/>
                <a:cs typeface="+mn-lt"/>
              </a:rPr>
              <a:t>user</a:t>
            </a:r>
            <a:r>
              <a:rPr lang="pt-PT" sz="2400">
                <a:ea typeface="+mn-lt"/>
                <a:cs typeface="+mn-lt"/>
              </a:rPr>
              <a:t> </a:t>
            </a:r>
            <a:r>
              <a:rPr lang="pt-PT" sz="2400" err="1">
                <a:ea typeface="+mn-lt"/>
                <a:cs typeface="+mn-lt"/>
              </a:rPr>
              <a:t>expectations</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needs</a:t>
            </a:r>
            <a:r>
              <a:rPr lang="pt-PT" sz="2400">
                <a:ea typeface="+mn-lt"/>
                <a:cs typeface="+mn-lt"/>
              </a:rPr>
              <a:t>.</a:t>
            </a:r>
            <a:endParaRPr lang="pt-PT" sz="2400"/>
          </a:p>
          <a:p>
            <a:pPr marL="0" indent="0">
              <a:buNone/>
            </a:pPr>
            <a:endParaRPr lang="pt-PT">
              <a:cs typeface="Calibri" panose="020F0502020204030204"/>
            </a:endParaRPr>
          </a:p>
        </p:txBody>
      </p:sp>
    </p:spTree>
    <p:extLst>
      <p:ext uri="{BB962C8B-B14F-4D97-AF65-F5344CB8AC3E}">
        <p14:creationId xmlns:p14="http://schemas.microsoft.com/office/powerpoint/2010/main" val="1978558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0ABA8-7671-8EC5-9551-7526202C4597}"/>
              </a:ext>
            </a:extLst>
          </p:cNvPr>
          <p:cNvSpPr>
            <a:spLocks noGrp="1"/>
          </p:cNvSpPr>
          <p:nvPr>
            <p:ph type="title"/>
          </p:nvPr>
        </p:nvSpPr>
        <p:spPr/>
        <p:txBody>
          <a:bodyPr/>
          <a:lstStyle/>
          <a:p>
            <a:r>
              <a:rPr lang="en-US"/>
              <a:t>10. Division of labor (I)</a:t>
            </a:r>
          </a:p>
        </p:txBody>
      </p:sp>
      <p:graphicFrame>
        <p:nvGraphicFramePr>
          <p:cNvPr id="4" name="Content Placeholder 3">
            <a:extLst>
              <a:ext uri="{FF2B5EF4-FFF2-40B4-BE49-F238E27FC236}">
                <a16:creationId xmlns:a16="http://schemas.microsoft.com/office/drawing/2014/main" id="{AFEFCCD8-5344-98D5-72CF-A770557F2C7D}"/>
              </a:ext>
            </a:extLst>
          </p:cNvPr>
          <p:cNvGraphicFramePr>
            <a:graphicFrameLocks noGrp="1"/>
          </p:cNvGraphicFramePr>
          <p:nvPr>
            <p:ph idx="1"/>
            <p:extLst>
              <p:ext uri="{D42A27DB-BD31-4B8C-83A1-F6EECF244321}">
                <p14:modId xmlns:p14="http://schemas.microsoft.com/office/powerpoint/2010/main" val="3075488387"/>
              </p:ext>
            </p:extLst>
          </p:nvPr>
        </p:nvGraphicFramePr>
        <p:xfrm>
          <a:off x="838200" y="1825625"/>
          <a:ext cx="10515597" cy="4463964"/>
        </p:xfrm>
        <a:graphic>
          <a:graphicData uri="http://schemas.openxmlformats.org/drawingml/2006/table">
            <a:tbl>
              <a:tblPr firstRow="1" bandRow="1">
                <a:tableStyleId>{073A0DAA-6AF3-43AB-8588-CEC1D06C72B9}</a:tableStyleId>
              </a:tblPr>
              <a:tblGrid>
                <a:gridCol w="3505199">
                  <a:extLst>
                    <a:ext uri="{9D8B030D-6E8A-4147-A177-3AD203B41FA5}">
                      <a16:colId xmlns:a16="http://schemas.microsoft.com/office/drawing/2014/main" val="657700376"/>
                    </a:ext>
                  </a:extLst>
                </a:gridCol>
                <a:gridCol w="3505199">
                  <a:extLst>
                    <a:ext uri="{9D8B030D-6E8A-4147-A177-3AD203B41FA5}">
                      <a16:colId xmlns:a16="http://schemas.microsoft.com/office/drawing/2014/main" val="2103380674"/>
                    </a:ext>
                  </a:extLst>
                </a:gridCol>
                <a:gridCol w="3505199">
                  <a:extLst>
                    <a:ext uri="{9D8B030D-6E8A-4147-A177-3AD203B41FA5}">
                      <a16:colId xmlns:a16="http://schemas.microsoft.com/office/drawing/2014/main" val="3365278153"/>
                    </a:ext>
                  </a:extLst>
                </a:gridCol>
              </a:tblGrid>
              <a:tr h="743994">
                <a:tc>
                  <a:txBody>
                    <a:bodyPr/>
                    <a:lstStyle/>
                    <a:p>
                      <a:pPr algn="ctr"/>
                      <a:r>
                        <a:rPr lang="en-US"/>
                        <a:t>Ricardo Fiúza</a:t>
                      </a:r>
                    </a:p>
                  </a:txBody>
                  <a:tcPr anchor="ctr"/>
                </a:tc>
                <a:tc>
                  <a:txBody>
                    <a:bodyPr/>
                    <a:lstStyle/>
                    <a:p>
                      <a:pPr algn="ctr"/>
                      <a:r>
                        <a:rPr lang="en-US"/>
                        <a:t>Rafaela Pereira</a:t>
                      </a:r>
                    </a:p>
                  </a:txBody>
                  <a:tcPr anchor="ctr"/>
                </a:tc>
                <a:tc>
                  <a:txBody>
                    <a:bodyPr/>
                    <a:lstStyle/>
                    <a:p>
                      <a:pPr algn="ctr"/>
                      <a:r>
                        <a:rPr lang="en-US"/>
                        <a:t>Renato Simões</a:t>
                      </a:r>
                    </a:p>
                  </a:txBody>
                  <a:tcPr anchor="ctr"/>
                </a:tc>
                <a:extLst>
                  <a:ext uri="{0D108BD9-81ED-4DB2-BD59-A6C34878D82A}">
                    <a16:rowId xmlns:a16="http://schemas.microsoft.com/office/drawing/2014/main" val="128880971"/>
                  </a:ext>
                </a:extLst>
              </a:tr>
              <a:tr h="743994">
                <a:tc>
                  <a:txBody>
                    <a:bodyPr/>
                    <a:lstStyle/>
                    <a:p>
                      <a:pPr algn="ctr"/>
                      <a:r>
                        <a:rPr lang="en-US" b="1"/>
                        <a:t>Leader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t>Co-Leader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t>Team Member</a:t>
                      </a:r>
                    </a:p>
                  </a:txBody>
                  <a:tcPr anchor="ctr"/>
                </a:tc>
                <a:extLst>
                  <a:ext uri="{0D108BD9-81ED-4DB2-BD59-A6C34878D82A}">
                    <a16:rowId xmlns:a16="http://schemas.microsoft.com/office/drawing/2014/main" val="3047848696"/>
                  </a:ext>
                </a:extLst>
              </a:tr>
              <a:tr h="743994">
                <a:tc>
                  <a:txBody>
                    <a:bodyPr/>
                    <a:lstStyle/>
                    <a:p>
                      <a:pPr algn="ctr"/>
                      <a:r>
                        <a:rPr lang="en-US"/>
                        <a:t>Search for Partners</a:t>
                      </a:r>
                    </a:p>
                  </a:txBody>
                  <a:tcPr anchor="ctr"/>
                </a:tc>
                <a:tc>
                  <a:txBody>
                    <a:bodyPr/>
                    <a:lstStyle/>
                    <a:p>
                      <a:pPr lvl="0" algn="ctr">
                        <a:buNone/>
                      </a:pPr>
                      <a:r>
                        <a:rPr lang="en-US" sz="1800" b="0" i="0" u="none" strike="noStrike" noProof="0">
                          <a:latin typeface="Calibri"/>
                        </a:rPr>
                        <a:t>Wireless communication between recipients and app (Responsible)</a:t>
                      </a:r>
                      <a:endParaRPr lang="en-US"/>
                    </a:p>
                  </a:txBody>
                  <a:tcPr anchor="ctr"/>
                </a:tc>
                <a:tc>
                  <a:txBody>
                    <a:bodyPr/>
                    <a:lstStyle/>
                    <a:p>
                      <a:pPr algn="ctr"/>
                      <a:r>
                        <a:rPr lang="en-US"/>
                        <a:t>Prototype Modelling (Responsible)</a:t>
                      </a:r>
                    </a:p>
                  </a:txBody>
                  <a:tcPr anchor="ctr"/>
                </a:tc>
                <a:extLst>
                  <a:ext uri="{0D108BD9-81ED-4DB2-BD59-A6C34878D82A}">
                    <a16:rowId xmlns:a16="http://schemas.microsoft.com/office/drawing/2014/main" val="1273618280"/>
                  </a:ext>
                </a:extLst>
              </a:tr>
              <a:tr h="743994">
                <a:tc>
                  <a:txBody>
                    <a:bodyPr/>
                    <a:lstStyle/>
                    <a:p>
                      <a:pPr algn="ctr"/>
                      <a:r>
                        <a:rPr lang="en-US"/>
                        <a:t>Hardware Development and Management (Responsible)</a:t>
                      </a:r>
                    </a:p>
                  </a:txBody>
                  <a:tcPr anchor="ctr"/>
                </a:tc>
                <a:tc>
                  <a:txBody>
                    <a:bodyPr/>
                    <a:lstStyle/>
                    <a:p>
                      <a:pPr algn="ctr"/>
                      <a:r>
                        <a:rPr lang="en-US"/>
                        <a:t>Hardware Development and Management</a:t>
                      </a:r>
                    </a:p>
                  </a:txBody>
                  <a:tcPr anchor="ctr"/>
                </a:tc>
                <a:tc>
                  <a:txBody>
                    <a:bodyPr/>
                    <a:lstStyle/>
                    <a:p>
                      <a:pPr algn="ctr"/>
                      <a:r>
                        <a:rPr lang="en-US"/>
                        <a:t>Modelling of Various Food Containers (Responsible)</a:t>
                      </a:r>
                    </a:p>
                  </a:txBody>
                  <a:tcPr anchor="ctr"/>
                </a:tc>
                <a:extLst>
                  <a:ext uri="{0D108BD9-81ED-4DB2-BD59-A6C34878D82A}">
                    <a16:rowId xmlns:a16="http://schemas.microsoft.com/office/drawing/2014/main" val="3093868180"/>
                  </a:ext>
                </a:extLst>
              </a:tr>
              <a:tr h="743994">
                <a:tc>
                  <a:txBody>
                    <a:bodyPr/>
                    <a:lstStyle/>
                    <a:p>
                      <a:pPr lvl="0" algn="ctr">
                        <a:buNone/>
                      </a:pPr>
                      <a:r>
                        <a:rPr lang="en-US" sz="1800" b="0" i="0" u="none" strike="noStrike" noProof="0">
                          <a:solidFill>
                            <a:srgbClr val="000000"/>
                          </a:solidFill>
                          <a:latin typeface="Calibri"/>
                        </a:rPr>
                        <a:t>Prototype Modelling</a:t>
                      </a:r>
                      <a:endParaRPr lang="pt-PT"/>
                    </a:p>
                  </a:txBody>
                  <a:tcPr anchor="ctr"/>
                </a:tc>
                <a:tc>
                  <a:txBody>
                    <a:bodyPr/>
                    <a:lstStyle/>
                    <a:p>
                      <a:pPr lvl="0" algn="ctr">
                        <a:buNone/>
                      </a:pPr>
                      <a:r>
                        <a:rPr lang="en-US" sz="1800" b="0" i="0" u="none" strike="noStrike" noProof="0">
                          <a:solidFill>
                            <a:srgbClr val="000000"/>
                          </a:solidFill>
                          <a:latin typeface="Calibri"/>
                        </a:rPr>
                        <a:t>Prototype Modelling</a:t>
                      </a:r>
                    </a:p>
                    <a:p>
                      <a:pPr lvl="0" algn="ctr">
                        <a:buNone/>
                      </a:pPr>
                      <a:endParaRPr lang="en-US" sz="1800" b="0" i="0" u="none" strike="noStrike" noProof="0">
                        <a:latin typeface="Calibri"/>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Hardware Development and Management</a:t>
                      </a:r>
                    </a:p>
                  </a:txBody>
                  <a:tcPr anchor="ctr"/>
                </a:tc>
                <a:extLst>
                  <a:ext uri="{0D108BD9-81ED-4DB2-BD59-A6C34878D82A}">
                    <a16:rowId xmlns:a16="http://schemas.microsoft.com/office/drawing/2014/main" val="4075878222"/>
                  </a:ext>
                </a:extLst>
              </a:tr>
              <a:tr h="743994">
                <a:tc>
                  <a:txBody>
                    <a:bodyPr/>
                    <a:lstStyle/>
                    <a:p>
                      <a:pPr lvl="0" algn="ctr">
                        <a:buNone/>
                      </a:pPr>
                      <a:r>
                        <a:rPr lang="en-US" sz="1800" b="0" i="0" u="none" strike="noStrike" noProof="0">
                          <a:solidFill>
                            <a:srgbClr val="000000"/>
                          </a:solidFill>
                          <a:latin typeface="Calibri"/>
                        </a:rPr>
                        <a:t>Testing Project</a:t>
                      </a:r>
                    </a:p>
                    <a:p>
                      <a:pPr lvl="0" algn="ctr">
                        <a:buNone/>
                      </a:pPr>
                      <a:endParaRPr lang="en-US" sz="1800" b="0" i="0" u="none" strike="noStrike" noProof="0">
                        <a:solidFill>
                          <a:srgbClr val="000000"/>
                        </a:solidFill>
                        <a:latin typeface="Calibri"/>
                      </a:endParaRPr>
                    </a:p>
                  </a:txBody>
                  <a:tcPr anchor="ctr"/>
                </a:tc>
                <a:tc>
                  <a:txBody>
                    <a:bodyPr/>
                    <a:lstStyle/>
                    <a:p>
                      <a:pPr lvl="0" algn="ctr">
                        <a:buNone/>
                      </a:pPr>
                      <a:r>
                        <a:rPr lang="en-US" sz="1800" b="0" i="0" u="none" strike="noStrike" noProof="0">
                          <a:solidFill>
                            <a:srgbClr val="000000"/>
                          </a:solidFill>
                          <a:latin typeface="Calibri"/>
                        </a:rPr>
                        <a:t>Testing Project</a:t>
                      </a:r>
                      <a:endParaRPr lang="pt-PT"/>
                    </a:p>
                  </a:txBody>
                  <a:tcPr anchor="ctr"/>
                </a:tc>
                <a:tc>
                  <a:txBody>
                    <a:bodyPr/>
                    <a:lstStyle/>
                    <a:p>
                      <a:pPr lvl="0" algn="ctr">
                        <a:buNone/>
                      </a:pPr>
                      <a:r>
                        <a:rPr lang="en-US" sz="1800" b="0" i="0" u="none" strike="noStrike" noProof="0">
                          <a:latin typeface="Calibri"/>
                        </a:rPr>
                        <a:t>Testing Project</a:t>
                      </a:r>
                      <a:endParaRPr lang="pt-PT"/>
                    </a:p>
                  </a:txBody>
                  <a:tcPr anchor="ctr"/>
                </a:tc>
                <a:extLst>
                  <a:ext uri="{0D108BD9-81ED-4DB2-BD59-A6C34878D82A}">
                    <a16:rowId xmlns:a16="http://schemas.microsoft.com/office/drawing/2014/main" val="3195681733"/>
                  </a:ext>
                </a:extLst>
              </a:tr>
            </a:tbl>
          </a:graphicData>
        </a:graphic>
      </p:graphicFrame>
    </p:spTree>
    <p:extLst>
      <p:ext uri="{BB962C8B-B14F-4D97-AF65-F5344CB8AC3E}">
        <p14:creationId xmlns:p14="http://schemas.microsoft.com/office/powerpoint/2010/main" val="2733985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0ABA8-7671-8EC5-9551-7526202C4597}"/>
              </a:ext>
            </a:extLst>
          </p:cNvPr>
          <p:cNvSpPr>
            <a:spLocks noGrp="1"/>
          </p:cNvSpPr>
          <p:nvPr>
            <p:ph type="title"/>
          </p:nvPr>
        </p:nvSpPr>
        <p:spPr/>
        <p:txBody>
          <a:bodyPr/>
          <a:lstStyle/>
          <a:p>
            <a:r>
              <a:rPr lang="en-US"/>
              <a:t>11. Division of labor (II)</a:t>
            </a:r>
          </a:p>
        </p:txBody>
      </p:sp>
      <p:graphicFrame>
        <p:nvGraphicFramePr>
          <p:cNvPr id="4" name="Content Placeholder 3">
            <a:extLst>
              <a:ext uri="{FF2B5EF4-FFF2-40B4-BE49-F238E27FC236}">
                <a16:creationId xmlns:a16="http://schemas.microsoft.com/office/drawing/2014/main" id="{AFEFCCD8-5344-98D5-72CF-A770557F2C7D}"/>
              </a:ext>
            </a:extLst>
          </p:cNvPr>
          <p:cNvGraphicFramePr>
            <a:graphicFrameLocks noGrp="1"/>
          </p:cNvGraphicFramePr>
          <p:nvPr>
            <p:ph idx="1"/>
            <p:extLst>
              <p:ext uri="{D42A27DB-BD31-4B8C-83A1-F6EECF244321}">
                <p14:modId xmlns:p14="http://schemas.microsoft.com/office/powerpoint/2010/main" val="2977257015"/>
              </p:ext>
            </p:extLst>
          </p:nvPr>
        </p:nvGraphicFramePr>
        <p:xfrm>
          <a:off x="838200" y="1825625"/>
          <a:ext cx="10515597" cy="4463964"/>
        </p:xfrm>
        <a:graphic>
          <a:graphicData uri="http://schemas.openxmlformats.org/drawingml/2006/table">
            <a:tbl>
              <a:tblPr firstRow="1" bandRow="1">
                <a:tableStyleId>{073A0DAA-6AF3-43AB-8588-CEC1D06C72B9}</a:tableStyleId>
              </a:tblPr>
              <a:tblGrid>
                <a:gridCol w="3505199">
                  <a:extLst>
                    <a:ext uri="{9D8B030D-6E8A-4147-A177-3AD203B41FA5}">
                      <a16:colId xmlns:a16="http://schemas.microsoft.com/office/drawing/2014/main" val="657700376"/>
                    </a:ext>
                  </a:extLst>
                </a:gridCol>
                <a:gridCol w="3505199">
                  <a:extLst>
                    <a:ext uri="{9D8B030D-6E8A-4147-A177-3AD203B41FA5}">
                      <a16:colId xmlns:a16="http://schemas.microsoft.com/office/drawing/2014/main" val="2103380674"/>
                    </a:ext>
                  </a:extLst>
                </a:gridCol>
                <a:gridCol w="3505199">
                  <a:extLst>
                    <a:ext uri="{9D8B030D-6E8A-4147-A177-3AD203B41FA5}">
                      <a16:colId xmlns:a16="http://schemas.microsoft.com/office/drawing/2014/main" val="3365278153"/>
                    </a:ext>
                  </a:extLst>
                </a:gridCol>
              </a:tblGrid>
              <a:tr h="743994">
                <a:tc>
                  <a:txBody>
                    <a:bodyPr/>
                    <a:lstStyle/>
                    <a:p>
                      <a:pPr algn="ctr"/>
                      <a:r>
                        <a:rPr lang="en-US"/>
                        <a:t>Vera Amaral</a:t>
                      </a:r>
                    </a:p>
                  </a:txBody>
                  <a:tcPr anchor="ctr"/>
                </a:tc>
                <a:tc>
                  <a:txBody>
                    <a:bodyPr/>
                    <a:lstStyle/>
                    <a:p>
                      <a:pPr algn="ctr"/>
                      <a:r>
                        <a:rPr lang="en-US"/>
                        <a:t>Henrique Simões</a:t>
                      </a:r>
                    </a:p>
                  </a:txBody>
                  <a:tcPr anchor="ctr"/>
                </a:tc>
                <a:tc>
                  <a:txBody>
                    <a:bodyPr/>
                    <a:lstStyle/>
                    <a:p>
                      <a:pPr algn="ctr"/>
                      <a:r>
                        <a:rPr lang="en-US"/>
                        <a:t>Leonor Mira</a:t>
                      </a:r>
                    </a:p>
                  </a:txBody>
                  <a:tcPr anchor="ctr"/>
                </a:tc>
                <a:extLst>
                  <a:ext uri="{0D108BD9-81ED-4DB2-BD59-A6C34878D82A}">
                    <a16:rowId xmlns:a16="http://schemas.microsoft.com/office/drawing/2014/main" val="128880971"/>
                  </a:ext>
                </a:extLst>
              </a:tr>
              <a:tr h="7439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t>Team Member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t>Team Member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t>Team Member</a:t>
                      </a:r>
                    </a:p>
                  </a:txBody>
                  <a:tcPr anchor="ctr"/>
                </a:tc>
                <a:extLst>
                  <a:ext uri="{0D108BD9-81ED-4DB2-BD59-A6C34878D82A}">
                    <a16:rowId xmlns:a16="http://schemas.microsoft.com/office/drawing/2014/main" val="3047848696"/>
                  </a:ext>
                </a:extLst>
              </a:tr>
              <a:tr h="743994">
                <a:tc>
                  <a:txBody>
                    <a:bodyPr/>
                    <a:lstStyle/>
                    <a:p>
                      <a:pPr algn="ctr"/>
                      <a:r>
                        <a:rPr lang="en-US"/>
                        <a:t>Web Development and Management (Responsible)</a:t>
                      </a:r>
                    </a:p>
                  </a:txBody>
                  <a:tcPr anchor="ctr"/>
                </a:tc>
                <a:tc>
                  <a:txBody>
                    <a:bodyPr/>
                    <a:lstStyle/>
                    <a:p>
                      <a:pPr algn="ctr"/>
                      <a:r>
                        <a:rPr lang="en-US"/>
                        <a:t>App Development (Responsible)</a:t>
                      </a:r>
                    </a:p>
                  </a:txBody>
                  <a:tcPr anchor="ctr"/>
                </a:tc>
                <a:tc>
                  <a:txBody>
                    <a:bodyPr/>
                    <a:lstStyle/>
                    <a:p>
                      <a:pPr algn="ctr"/>
                      <a:r>
                        <a:rPr lang="en-US"/>
                        <a:t>Image Design (Responsible)</a:t>
                      </a:r>
                    </a:p>
                  </a:txBody>
                  <a:tcPr anchor="ctr"/>
                </a:tc>
                <a:extLst>
                  <a:ext uri="{0D108BD9-81ED-4DB2-BD59-A6C34878D82A}">
                    <a16:rowId xmlns:a16="http://schemas.microsoft.com/office/drawing/2014/main" val="1273618280"/>
                  </a:ext>
                </a:extLst>
              </a:tr>
              <a:tr h="7439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Hardware Development and Management</a:t>
                      </a:r>
                    </a:p>
                  </a:txBody>
                  <a:tcPr anchor="ctr"/>
                </a:tc>
                <a:tc>
                  <a:txBody>
                    <a:bodyPr/>
                    <a:lstStyle/>
                    <a:p>
                      <a:pPr algn="ctr"/>
                      <a:r>
                        <a:rPr lang="en-US"/>
                        <a:t>Hardware Development and Management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Hardware Development and Management</a:t>
                      </a:r>
                    </a:p>
                  </a:txBody>
                  <a:tcPr anchor="ctr"/>
                </a:tc>
                <a:extLst>
                  <a:ext uri="{0D108BD9-81ED-4DB2-BD59-A6C34878D82A}">
                    <a16:rowId xmlns:a16="http://schemas.microsoft.com/office/drawing/2014/main" val="3093868180"/>
                  </a:ext>
                </a:extLst>
              </a:tr>
              <a:tr h="743994">
                <a:tc>
                  <a:txBody>
                    <a:bodyPr/>
                    <a:lstStyle/>
                    <a:p>
                      <a:pPr lvl="0" algn="ctr">
                        <a:buNone/>
                      </a:pPr>
                      <a:r>
                        <a:rPr lang="en-US" sz="1800" b="0" i="0" u="none" strike="noStrike" noProof="0">
                          <a:latin typeface="Calibri"/>
                        </a:rPr>
                        <a:t>Testing Project</a:t>
                      </a:r>
                      <a:endParaRPr lang="pt-PT"/>
                    </a:p>
                  </a:txBody>
                  <a:tcPr anchor="ctr"/>
                </a:tc>
                <a:tc>
                  <a:txBody>
                    <a:bodyPr/>
                    <a:lstStyle/>
                    <a:p>
                      <a:pPr marL="0" marR="0" lvl="0" indent="0" algn="ctr">
                        <a:lnSpc>
                          <a:spcPct val="100000"/>
                        </a:lnSpc>
                        <a:spcBef>
                          <a:spcPts val="0"/>
                        </a:spcBef>
                        <a:spcAft>
                          <a:spcPts val="0"/>
                        </a:spcAft>
                        <a:buNone/>
                      </a:pPr>
                      <a:r>
                        <a:rPr lang="en-US" sz="1800" b="0" i="0" u="none" strike="noStrike" noProof="0">
                          <a:solidFill>
                            <a:srgbClr val="000000"/>
                          </a:solidFill>
                          <a:latin typeface="Calibri"/>
                        </a:rPr>
                        <a:t>Web Development and Management</a:t>
                      </a:r>
                      <a:endParaRPr lang="pt-PT"/>
                    </a:p>
                  </a:txBody>
                  <a:tcPr anchor="ctr"/>
                </a:tc>
                <a:tc>
                  <a:txBody>
                    <a:bodyPr/>
                    <a:lstStyle/>
                    <a:p>
                      <a:pPr lvl="0" algn="ctr">
                        <a:buNone/>
                      </a:pPr>
                      <a:r>
                        <a:rPr lang="en-US" sz="1800" b="0" i="0" u="none" strike="noStrike" noProof="0">
                          <a:solidFill>
                            <a:srgbClr val="000000"/>
                          </a:solidFill>
                          <a:latin typeface="Calibri"/>
                        </a:rPr>
                        <a:t>Web Development and Management</a:t>
                      </a:r>
                      <a:endParaRPr lang="en-US" sz="1800" b="0" i="0" u="none" strike="noStrike" noProof="0">
                        <a:latin typeface="Calibri"/>
                      </a:endParaRPr>
                    </a:p>
                  </a:txBody>
                  <a:tcPr anchor="ctr"/>
                </a:tc>
                <a:extLst>
                  <a:ext uri="{0D108BD9-81ED-4DB2-BD59-A6C34878D82A}">
                    <a16:rowId xmlns:a16="http://schemas.microsoft.com/office/drawing/2014/main" val="4075878222"/>
                  </a:ext>
                </a:extLst>
              </a:tr>
              <a:tr h="743994">
                <a:tc>
                  <a:txBody>
                    <a:bodyPr/>
                    <a:lstStyle/>
                    <a:p>
                      <a:pPr algn="ctr"/>
                      <a:endParaRPr lang="en-US"/>
                    </a:p>
                  </a:txBody>
                  <a:tcPr anchor="ctr"/>
                </a:tc>
                <a:tc>
                  <a:txBody>
                    <a:bodyPr/>
                    <a:lstStyle/>
                    <a:p>
                      <a:pPr lvl="0" algn="ctr">
                        <a:buNone/>
                      </a:pPr>
                      <a:r>
                        <a:rPr lang="en-US" sz="1800" b="0" i="0" u="none" strike="noStrike" noProof="0">
                          <a:latin typeface="Calibri"/>
                        </a:rPr>
                        <a:t>Testing Project (Responsible)</a:t>
                      </a:r>
                      <a:endParaRPr lang="pt-PT"/>
                    </a:p>
                  </a:txBody>
                  <a:tcPr anchor="ctr"/>
                </a:tc>
                <a:tc>
                  <a:txBody>
                    <a:bodyPr/>
                    <a:lstStyle/>
                    <a:p>
                      <a:pPr lvl="0" algn="ctr">
                        <a:lnSpc>
                          <a:spcPct val="100000"/>
                        </a:lnSpc>
                        <a:spcBef>
                          <a:spcPts val="0"/>
                        </a:spcBef>
                        <a:spcAft>
                          <a:spcPts val="0"/>
                        </a:spcAft>
                        <a:buNone/>
                      </a:pPr>
                      <a:r>
                        <a:rPr lang="en-US" sz="1800" b="0" i="0" u="none" strike="noStrike" noProof="0">
                          <a:solidFill>
                            <a:srgbClr val="000000"/>
                          </a:solidFill>
                          <a:latin typeface="Calibri"/>
                        </a:rPr>
                        <a:t>Testing Project</a:t>
                      </a:r>
                    </a:p>
                    <a:p>
                      <a:pPr lvl="0" algn="ctr">
                        <a:buNone/>
                      </a:pPr>
                      <a:endParaRPr lang="en-US"/>
                    </a:p>
                  </a:txBody>
                  <a:tcPr anchor="ctr"/>
                </a:tc>
                <a:extLst>
                  <a:ext uri="{0D108BD9-81ED-4DB2-BD59-A6C34878D82A}">
                    <a16:rowId xmlns:a16="http://schemas.microsoft.com/office/drawing/2014/main" val="3195681733"/>
                  </a:ext>
                </a:extLst>
              </a:tr>
            </a:tbl>
          </a:graphicData>
        </a:graphic>
      </p:graphicFrame>
    </p:spTree>
    <p:extLst>
      <p:ext uri="{BB962C8B-B14F-4D97-AF65-F5344CB8AC3E}">
        <p14:creationId xmlns:p14="http://schemas.microsoft.com/office/powerpoint/2010/main" val="56884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750C-A592-6F31-DB1E-9FDD715F256C}"/>
              </a:ext>
            </a:extLst>
          </p:cNvPr>
          <p:cNvSpPr>
            <a:spLocks noGrp="1"/>
          </p:cNvSpPr>
          <p:nvPr>
            <p:ph type="title"/>
          </p:nvPr>
        </p:nvSpPr>
        <p:spPr/>
        <p:txBody>
          <a:bodyPr/>
          <a:lstStyle/>
          <a:p>
            <a:r>
              <a:rPr lang="en-US"/>
              <a:t>12. Schedule</a:t>
            </a:r>
          </a:p>
        </p:txBody>
      </p:sp>
      <p:pic>
        <p:nvPicPr>
          <p:cNvPr id="3" name="Imagem 2" descr="Uma imagem com texto, captura de ecrã, diagrama, design&#10;&#10;Descrição gerada automaticamente">
            <a:extLst>
              <a:ext uri="{FF2B5EF4-FFF2-40B4-BE49-F238E27FC236}">
                <a16:creationId xmlns:a16="http://schemas.microsoft.com/office/drawing/2014/main" id="{BBCF6E5A-9A0A-924E-85EC-9EC86837BE1A}"/>
              </a:ext>
            </a:extLst>
          </p:cNvPr>
          <p:cNvPicPr>
            <a:picLocks noChangeAspect="1"/>
          </p:cNvPicPr>
          <p:nvPr/>
        </p:nvPicPr>
        <p:blipFill>
          <a:blip r:embed="rId2"/>
          <a:stretch>
            <a:fillRect/>
          </a:stretch>
        </p:blipFill>
        <p:spPr>
          <a:xfrm>
            <a:off x="649941" y="1554359"/>
            <a:ext cx="10903324" cy="4376812"/>
          </a:xfrm>
          <a:prstGeom prst="rect">
            <a:avLst/>
          </a:prstGeom>
        </p:spPr>
      </p:pic>
    </p:spTree>
    <p:extLst>
      <p:ext uri="{BB962C8B-B14F-4D97-AF65-F5344CB8AC3E}">
        <p14:creationId xmlns:p14="http://schemas.microsoft.com/office/powerpoint/2010/main" val="415633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69A2-F935-302A-E667-BCE20F986410}"/>
              </a:ext>
            </a:extLst>
          </p:cNvPr>
          <p:cNvSpPr>
            <a:spLocks noGrp="1"/>
          </p:cNvSpPr>
          <p:nvPr>
            <p:ph type="title"/>
          </p:nvPr>
        </p:nvSpPr>
        <p:spPr/>
        <p:txBody>
          <a:bodyPr/>
          <a:lstStyle/>
          <a:p>
            <a:r>
              <a:rPr lang="pt-PT"/>
              <a:t>1. Advisors and Mentor</a:t>
            </a:r>
          </a:p>
        </p:txBody>
      </p:sp>
      <p:sp>
        <p:nvSpPr>
          <p:cNvPr id="3" name="Content Placeholder 2">
            <a:extLst>
              <a:ext uri="{FF2B5EF4-FFF2-40B4-BE49-F238E27FC236}">
                <a16:creationId xmlns:a16="http://schemas.microsoft.com/office/drawing/2014/main" id="{3EB07C1E-CA69-8D78-0EE5-EC6190B45E34}"/>
              </a:ext>
            </a:extLst>
          </p:cNvPr>
          <p:cNvSpPr>
            <a:spLocks noGrp="1"/>
          </p:cNvSpPr>
          <p:nvPr>
            <p:ph idx="1"/>
          </p:nvPr>
        </p:nvSpPr>
        <p:spPr/>
        <p:txBody>
          <a:bodyPr vert="horz" lIns="91440" tIns="45720" rIns="91440" bIns="45720" rtlCol="0" anchor="t">
            <a:normAutofit/>
          </a:bodyPr>
          <a:lstStyle/>
          <a:p>
            <a:r>
              <a:rPr lang="en-US"/>
              <a:t>Scientific Advisor: Prof. António </a:t>
            </a:r>
            <a:r>
              <a:rPr lang="en-US" err="1"/>
              <a:t>Grilo</a:t>
            </a:r>
            <a:endParaRPr lang="en-US"/>
          </a:p>
          <a:p>
            <a:r>
              <a:rPr lang="en-US"/>
              <a:t>Scientific Co-advisor:</a:t>
            </a:r>
            <a:endParaRPr lang="en-US">
              <a:ea typeface="Calibri"/>
              <a:cs typeface="Calibri"/>
            </a:endParaRPr>
          </a:p>
          <a:p>
            <a:r>
              <a:rPr lang="en-US"/>
              <a:t>Coordinator:  Prof.ª Teresa </a:t>
            </a:r>
            <a:r>
              <a:rPr lang="en-US" err="1"/>
              <a:t>Vazão</a:t>
            </a:r>
            <a:endParaRPr lang="en-US">
              <a:ea typeface="Calibri"/>
              <a:cs typeface="Calibri"/>
            </a:endParaRPr>
          </a:p>
          <a:p>
            <a:r>
              <a:rPr lang="en-US"/>
              <a:t>Mentor:</a:t>
            </a:r>
            <a:endParaRPr lang="en-US">
              <a:ea typeface="Calibri"/>
              <a:cs typeface="Calibri"/>
            </a:endParaRPr>
          </a:p>
        </p:txBody>
      </p:sp>
    </p:spTree>
    <p:extLst>
      <p:ext uri="{BB962C8B-B14F-4D97-AF65-F5344CB8AC3E}">
        <p14:creationId xmlns:p14="http://schemas.microsoft.com/office/powerpoint/2010/main" val="248350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8FD98F-602E-29C6-DE19-BF557DBF90F2}"/>
              </a:ext>
            </a:extLst>
          </p:cNvPr>
          <p:cNvSpPr>
            <a:spLocks noGrp="1"/>
          </p:cNvSpPr>
          <p:nvPr>
            <p:ph type="title"/>
          </p:nvPr>
        </p:nvSpPr>
        <p:spPr/>
        <p:txBody>
          <a:bodyPr/>
          <a:lstStyle/>
          <a:p>
            <a:r>
              <a:rPr lang="pt-PT" sz="4000" dirty="0">
                <a:cs typeface="Calibri Light"/>
              </a:rPr>
              <a:t>15. </a:t>
            </a:r>
            <a:r>
              <a:rPr lang="pt-PT" sz="4000" dirty="0" err="1">
                <a:cs typeface="Calibri Light"/>
              </a:rPr>
              <a:t>System</a:t>
            </a:r>
            <a:r>
              <a:rPr lang="pt-PT" sz="4000" dirty="0">
                <a:cs typeface="Calibri Light"/>
              </a:rPr>
              <a:t> </a:t>
            </a:r>
            <a:r>
              <a:rPr lang="pt-PT" sz="4000" dirty="0" err="1">
                <a:cs typeface="Calibri Light"/>
              </a:rPr>
              <a:t>Graphic</a:t>
            </a:r>
            <a:r>
              <a:rPr lang="pt-PT" sz="4000" dirty="0">
                <a:cs typeface="Calibri Light"/>
              </a:rPr>
              <a:t> </a:t>
            </a:r>
            <a:r>
              <a:rPr lang="pt-PT" sz="4000" dirty="0" err="1">
                <a:cs typeface="Calibri Light"/>
              </a:rPr>
              <a:t>Representation</a:t>
            </a:r>
            <a:endParaRPr lang="pt-PT" sz="4000" dirty="0" err="1">
              <a:ea typeface="Calibri Light"/>
              <a:cs typeface="Calibri Light"/>
            </a:endParaRPr>
          </a:p>
        </p:txBody>
      </p:sp>
      <p:pic>
        <p:nvPicPr>
          <p:cNvPr id="5" name="Imagem 4">
            <a:extLst>
              <a:ext uri="{FF2B5EF4-FFF2-40B4-BE49-F238E27FC236}">
                <a16:creationId xmlns:a16="http://schemas.microsoft.com/office/drawing/2014/main" id="{38136215-2948-DC5F-F656-0896A2FF7ACC}"/>
              </a:ext>
            </a:extLst>
          </p:cNvPr>
          <p:cNvPicPr>
            <a:picLocks noChangeAspect="1"/>
          </p:cNvPicPr>
          <p:nvPr/>
        </p:nvPicPr>
        <p:blipFill rotWithShape="1">
          <a:blip r:embed="rId2"/>
          <a:srcRect r="3046"/>
          <a:stretch/>
        </p:blipFill>
        <p:spPr>
          <a:xfrm>
            <a:off x="1106831" y="3320141"/>
            <a:ext cx="2149931" cy="2734237"/>
          </a:xfrm>
          <a:prstGeom prst="rect">
            <a:avLst/>
          </a:prstGeom>
        </p:spPr>
      </p:pic>
      <p:sp>
        <p:nvSpPr>
          <p:cNvPr id="6" name="Nuvem 5">
            <a:extLst>
              <a:ext uri="{FF2B5EF4-FFF2-40B4-BE49-F238E27FC236}">
                <a16:creationId xmlns:a16="http://schemas.microsoft.com/office/drawing/2014/main" id="{750F1586-72BB-ED32-9ED7-A8215FFA72E5}"/>
              </a:ext>
            </a:extLst>
          </p:cNvPr>
          <p:cNvSpPr/>
          <p:nvPr/>
        </p:nvSpPr>
        <p:spPr>
          <a:xfrm>
            <a:off x="4582074" y="1791488"/>
            <a:ext cx="3037114" cy="1752600"/>
          </a:xfrm>
          <a:prstGeom prst="clou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0" name="Imagem 9" descr="Uma imagem com ferramenta, design&#10;&#10;Descrição gerada automaticamente">
            <a:extLst>
              <a:ext uri="{FF2B5EF4-FFF2-40B4-BE49-F238E27FC236}">
                <a16:creationId xmlns:a16="http://schemas.microsoft.com/office/drawing/2014/main" id="{A628B475-F159-9F40-9C62-AF6E933878BB}"/>
              </a:ext>
            </a:extLst>
          </p:cNvPr>
          <p:cNvPicPr>
            <a:picLocks noChangeAspect="1"/>
          </p:cNvPicPr>
          <p:nvPr/>
        </p:nvPicPr>
        <p:blipFill>
          <a:blip r:embed="rId3"/>
          <a:stretch>
            <a:fillRect/>
          </a:stretch>
        </p:blipFill>
        <p:spPr>
          <a:xfrm>
            <a:off x="8420100" y="3434442"/>
            <a:ext cx="2775858" cy="2775858"/>
          </a:xfrm>
          <a:prstGeom prst="rect">
            <a:avLst/>
          </a:prstGeom>
        </p:spPr>
      </p:pic>
      <p:cxnSp>
        <p:nvCxnSpPr>
          <p:cNvPr id="11" name="Conexão reta unidirecional 10">
            <a:extLst>
              <a:ext uri="{FF2B5EF4-FFF2-40B4-BE49-F238E27FC236}">
                <a16:creationId xmlns:a16="http://schemas.microsoft.com/office/drawing/2014/main" id="{33E0444C-DBD5-F08D-AF03-E26A7F6ED39F}"/>
              </a:ext>
            </a:extLst>
          </p:cNvPr>
          <p:cNvCxnSpPr/>
          <p:nvPr/>
        </p:nvCxnSpPr>
        <p:spPr>
          <a:xfrm flipV="1">
            <a:off x="3178629" y="2710544"/>
            <a:ext cx="1284514" cy="936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exão reta unidirecional 11">
            <a:extLst>
              <a:ext uri="{FF2B5EF4-FFF2-40B4-BE49-F238E27FC236}">
                <a16:creationId xmlns:a16="http://schemas.microsoft.com/office/drawing/2014/main" id="{533E478E-CD0C-7D42-06A2-2CA3AAF969B2}"/>
              </a:ext>
            </a:extLst>
          </p:cNvPr>
          <p:cNvCxnSpPr>
            <a:cxnSpLocks/>
          </p:cNvCxnSpPr>
          <p:nvPr/>
        </p:nvCxnSpPr>
        <p:spPr>
          <a:xfrm flipH="1">
            <a:off x="3298372" y="2950029"/>
            <a:ext cx="1240971" cy="8817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exão reta unidirecional 12">
            <a:extLst>
              <a:ext uri="{FF2B5EF4-FFF2-40B4-BE49-F238E27FC236}">
                <a16:creationId xmlns:a16="http://schemas.microsoft.com/office/drawing/2014/main" id="{A80760FB-7890-5FBD-47E4-148D4C71BD66}"/>
              </a:ext>
            </a:extLst>
          </p:cNvPr>
          <p:cNvCxnSpPr>
            <a:cxnSpLocks/>
          </p:cNvCxnSpPr>
          <p:nvPr/>
        </p:nvCxnSpPr>
        <p:spPr>
          <a:xfrm flipH="1" flipV="1">
            <a:off x="7652657" y="2862943"/>
            <a:ext cx="1284514" cy="7837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exão reta unidirecional 13">
            <a:extLst>
              <a:ext uri="{FF2B5EF4-FFF2-40B4-BE49-F238E27FC236}">
                <a16:creationId xmlns:a16="http://schemas.microsoft.com/office/drawing/2014/main" id="{CA58ABAF-8021-1248-13CA-653B512DA5DE}"/>
              </a:ext>
            </a:extLst>
          </p:cNvPr>
          <p:cNvCxnSpPr>
            <a:cxnSpLocks/>
          </p:cNvCxnSpPr>
          <p:nvPr/>
        </p:nvCxnSpPr>
        <p:spPr>
          <a:xfrm>
            <a:off x="7794171" y="2656114"/>
            <a:ext cx="1284514" cy="8381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CaixaDeTexto 14">
            <a:extLst>
              <a:ext uri="{FF2B5EF4-FFF2-40B4-BE49-F238E27FC236}">
                <a16:creationId xmlns:a16="http://schemas.microsoft.com/office/drawing/2014/main" id="{08C2A33F-9BE1-F503-53AB-7E4F49FD78A4}"/>
              </a:ext>
            </a:extLst>
          </p:cNvPr>
          <p:cNvSpPr txBox="1"/>
          <p:nvPr/>
        </p:nvSpPr>
        <p:spPr>
          <a:xfrm>
            <a:off x="5393605" y="2463941"/>
            <a:ext cx="16034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2000" err="1">
                <a:cs typeface="Calibri"/>
              </a:rPr>
              <a:t>Cloud</a:t>
            </a:r>
            <a:r>
              <a:rPr lang="pt-PT" sz="2000">
                <a:cs typeface="Calibri"/>
              </a:rPr>
              <a:t> Server</a:t>
            </a:r>
          </a:p>
        </p:txBody>
      </p:sp>
      <p:sp>
        <p:nvSpPr>
          <p:cNvPr id="16" name="CaixaDeTexto 15">
            <a:extLst>
              <a:ext uri="{FF2B5EF4-FFF2-40B4-BE49-F238E27FC236}">
                <a16:creationId xmlns:a16="http://schemas.microsoft.com/office/drawing/2014/main" id="{675E063E-CAC2-984E-B70E-A8C9BED7B2DB}"/>
              </a:ext>
            </a:extLst>
          </p:cNvPr>
          <p:cNvSpPr txBox="1"/>
          <p:nvPr/>
        </p:nvSpPr>
        <p:spPr>
          <a:xfrm>
            <a:off x="9360478" y="4628392"/>
            <a:ext cx="90110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PT" sz="2000" err="1">
                <a:cs typeface="Calibri"/>
              </a:rPr>
              <a:t>Device</a:t>
            </a:r>
            <a:endParaRPr lang="pt-PT" sz="2000">
              <a:cs typeface="Calibri"/>
            </a:endParaRPr>
          </a:p>
        </p:txBody>
      </p:sp>
      <p:sp>
        <p:nvSpPr>
          <p:cNvPr id="17" name="CaixaDeTexto 16">
            <a:extLst>
              <a:ext uri="{FF2B5EF4-FFF2-40B4-BE49-F238E27FC236}">
                <a16:creationId xmlns:a16="http://schemas.microsoft.com/office/drawing/2014/main" id="{1E8FEF25-765D-1CB1-61F5-A531F4BB13D8}"/>
              </a:ext>
            </a:extLst>
          </p:cNvPr>
          <p:cNvSpPr txBox="1"/>
          <p:nvPr/>
        </p:nvSpPr>
        <p:spPr>
          <a:xfrm>
            <a:off x="1065563" y="5891134"/>
            <a:ext cx="123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PT" sz="2000">
                <a:cs typeface="Calibri"/>
              </a:rPr>
              <a:t>Container</a:t>
            </a:r>
          </a:p>
        </p:txBody>
      </p:sp>
      <p:sp>
        <p:nvSpPr>
          <p:cNvPr id="18" name="CaixaDeTexto 17">
            <a:extLst>
              <a:ext uri="{FF2B5EF4-FFF2-40B4-BE49-F238E27FC236}">
                <a16:creationId xmlns:a16="http://schemas.microsoft.com/office/drawing/2014/main" id="{150AC43E-C822-4D0F-4081-78426FD7351A}"/>
              </a:ext>
            </a:extLst>
          </p:cNvPr>
          <p:cNvSpPr txBox="1"/>
          <p:nvPr/>
        </p:nvSpPr>
        <p:spPr>
          <a:xfrm>
            <a:off x="1868044" y="2552817"/>
            <a:ext cx="235486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err="1">
                <a:cs typeface="Calibri"/>
              </a:rPr>
              <a:t>Quantity</a:t>
            </a:r>
            <a:r>
              <a:rPr lang="pt-PT" sz="1600" dirty="0">
                <a:cs typeface="Calibri"/>
              </a:rPr>
              <a:t> </a:t>
            </a:r>
            <a:r>
              <a:rPr lang="pt-PT" sz="1600" dirty="0" err="1">
                <a:cs typeface="Calibri"/>
              </a:rPr>
              <a:t>of</a:t>
            </a:r>
            <a:r>
              <a:rPr lang="pt-PT" sz="1600" dirty="0">
                <a:cs typeface="Calibri"/>
              </a:rPr>
              <a:t> </a:t>
            </a:r>
            <a:r>
              <a:rPr lang="pt-PT" sz="1600" dirty="0" err="1">
                <a:cs typeface="Calibri"/>
              </a:rPr>
              <a:t>what</a:t>
            </a:r>
            <a:r>
              <a:rPr lang="pt-PT" sz="1600" dirty="0">
                <a:cs typeface="Calibri"/>
              </a:rPr>
              <a:t> </a:t>
            </a:r>
            <a:r>
              <a:rPr lang="pt-PT" sz="1600" dirty="0" err="1">
                <a:cs typeface="Calibri"/>
              </a:rPr>
              <a:t>it</a:t>
            </a:r>
            <a:r>
              <a:rPr lang="pt-PT" sz="1600" dirty="0">
                <a:cs typeface="Calibri"/>
              </a:rPr>
              <a:t> </a:t>
            </a:r>
            <a:r>
              <a:rPr lang="pt-PT" sz="1600" dirty="0" err="1">
                <a:cs typeface="Calibri"/>
              </a:rPr>
              <a:t>contains</a:t>
            </a:r>
            <a:r>
              <a:rPr lang="pt-PT" sz="1600" dirty="0">
                <a:cs typeface="Calibri"/>
              </a:rPr>
              <a:t> &amp; </a:t>
            </a:r>
            <a:r>
              <a:rPr lang="pt-PT" sz="1600" dirty="0" err="1">
                <a:cs typeface="Calibri"/>
              </a:rPr>
              <a:t>pairing</a:t>
            </a:r>
            <a:r>
              <a:rPr lang="pt-PT" sz="1600" dirty="0">
                <a:cs typeface="Calibri"/>
              </a:rPr>
              <a:t> </a:t>
            </a:r>
            <a:r>
              <a:rPr lang="pt-PT" sz="1600" dirty="0" err="1">
                <a:cs typeface="Calibri"/>
              </a:rPr>
              <a:t>with</a:t>
            </a:r>
            <a:r>
              <a:rPr lang="pt-PT" sz="1600" dirty="0">
                <a:cs typeface="Calibri"/>
              </a:rPr>
              <a:t> APP</a:t>
            </a:r>
            <a:endParaRPr lang="pt-PT" sz="1600" dirty="0" err="1">
              <a:solidFill>
                <a:srgbClr val="000000"/>
              </a:solidFill>
              <a:cs typeface="Calibri"/>
            </a:endParaRPr>
          </a:p>
        </p:txBody>
      </p:sp>
      <p:sp>
        <p:nvSpPr>
          <p:cNvPr id="19" name="CaixaDeTexto 18">
            <a:extLst>
              <a:ext uri="{FF2B5EF4-FFF2-40B4-BE49-F238E27FC236}">
                <a16:creationId xmlns:a16="http://schemas.microsoft.com/office/drawing/2014/main" id="{AB395322-8E5C-A25F-7C05-D8EB1B67418C}"/>
              </a:ext>
            </a:extLst>
          </p:cNvPr>
          <p:cNvSpPr txBox="1"/>
          <p:nvPr/>
        </p:nvSpPr>
        <p:spPr>
          <a:xfrm>
            <a:off x="8730881" y="2330566"/>
            <a:ext cx="22680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err="1">
                <a:cs typeface="Calibri"/>
              </a:rPr>
              <a:t>Quantity</a:t>
            </a:r>
            <a:r>
              <a:rPr lang="pt-PT" sz="1600" dirty="0">
                <a:cs typeface="Calibri"/>
              </a:rPr>
              <a:t> </a:t>
            </a:r>
            <a:r>
              <a:rPr lang="pt-PT" sz="1600" dirty="0" err="1">
                <a:cs typeface="Calibri"/>
              </a:rPr>
              <a:t>of</a:t>
            </a:r>
            <a:r>
              <a:rPr lang="pt-PT" sz="1600" dirty="0">
                <a:cs typeface="Calibri"/>
              </a:rPr>
              <a:t> </a:t>
            </a:r>
            <a:r>
              <a:rPr lang="pt-PT" sz="1600" dirty="0" err="1">
                <a:cs typeface="Calibri"/>
              </a:rPr>
              <a:t>what</a:t>
            </a:r>
            <a:r>
              <a:rPr lang="pt-PT" sz="1600" dirty="0">
                <a:cs typeface="Calibri"/>
              </a:rPr>
              <a:t> </a:t>
            </a:r>
            <a:r>
              <a:rPr lang="pt-PT" sz="1600" dirty="0" err="1">
                <a:cs typeface="Calibri"/>
              </a:rPr>
              <a:t>the</a:t>
            </a:r>
            <a:r>
              <a:rPr lang="pt-PT" sz="1600" dirty="0">
                <a:cs typeface="Calibri"/>
              </a:rPr>
              <a:t> container </a:t>
            </a:r>
            <a:r>
              <a:rPr lang="pt-PT" sz="1600" dirty="0" err="1">
                <a:cs typeface="Calibri"/>
              </a:rPr>
              <a:t>contains</a:t>
            </a:r>
            <a:r>
              <a:rPr lang="pt-PT" sz="1600" dirty="0">
                <a:cs typeface="Calibri"/>
              </a:rPr>
              <a:t> &amp; </a:t>
            </a:r>
            <a:r>
              <a:rPr lang="pt-PT" sz="1600" dirty="0" err="1">
                <a:cs typeface="Calibri"/>
              </a:rPr>
              <a:t>pairing</a:t>
            </a:r>
            <a:r>
              <a:rPr lang="pt-PT" sz="1600" dirty="0">
                <a:cs typeface="Calibri"/>
              </a:rPr>
              <a:t> </a:t>
            </a:r>
            <a:r>
              <a:rPr lang="pt-PT" sz="1600" dirty="0" err="1">
                <a:cs typeface="Calibri"/>
              </a:rPr>
              <a:t>with</a:t>
            </a:r>
            <a:r>
              <a:rPr lang="pt-PT" sz="1600" dirty="0">
                <a:cs typeface="Calibri"/>
              </a:rPr>
              <a:t> containers</a:t>
            </a:r>
            <a:endParaRPr lang="pt-PT" sz="1600" dirty="0" err="1">
              <a:solidFill>
                <a:srgbClr val="000000"/>
              </a:solidFill>
              <a:cs typeface="Calibri"/>
            </a:endParaRPr>
          </a:p>
        </p:txBody>
      </p:sp>
      <p:sp>
        <p:nvSpPr>
          <p:cNvPr id="3" name="CaixaDeTexto 2">
            <a:extLst>
              <a:ext uri="{FF2B5EF4-FFF2-40B4-BE49-F238E27FC236}">
                <a16:creationId xmlns:a16="http://schemas.microsoft.com/office/drawing/2014/main" id="{AE903C37-E078-455C-2A30-663583A20581}"/>
              </a:ext>
            </a:extLst>
          </p:cNvPr>
          <p:cNvSpPr txBox="1"/>
          <p:nvPr/>
        </p:nvSpPr>
        <p:spPr>
          <a:xfrm>
            <a:off x="7429131" y="3325399"/>
            <a:ext cx="1305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err="1">
                <a:solidFill>
                  <a:srgbClr val="000000"/>
                </a:solidFill>
                <a:ea typeface="Calibri"/>
                <a:cs typeface="Calibri"/>
              </a:rPr>
              <a:t>User's</a:t>
            </a:r>
            <a:r>
              <a:rPr lang="pt-PT" sz="1600" dirty="0">
                <a:solidFill>
                  <a:srgbClr val="000000"/>
                </a:solidFill>
                <a:ea typeface="Calibri"/>
                <a:cs typeface="Calibri"/>
              </a:rPr>
              <a:t> input </a:t>
            </a:r>
            <a:r>
              <a:rPr lang="pt-PT" sz="1600" dirty="0" err="1">
                <a:solidFill>
                  <a:srgbClr val="000000"/>
                </a:solidFill>
                <a:ea typeface="Calibri"/>
                <a:cs typeface="Calibri"/>
              </a:rPr>
              <a:t>from</a:t>
            </a:r>
            <a:r>
              <a:rPr lang="pt-PT" sz="1600" dirty="0">
                <a:solidFill>
                  <a:srgbClr val="000000"/>
                </a:solidFill>
                <a:ea typeface="Calibri"/>
                <a:cs typeface="Calibri"/>
              </a:rPr>
              <a:t> APP</a:t>
            </a:r>
          </a:p>
        </p:txBody>
      </p:sp>
      <p:sp>
        <p:nvSpPr>
          <p:cNvPr id="4" name="CaixaDeTexto 3">
            <a:extLst>
              <a:ext uri="{FF2B5EF4-FFF2-40B4-BE49-F238E27FC236}">
                <a16:creationId xmlns:a16="http://schemas.microsoft.com/office/drawing/2014/main" id="{48490D35-5D9D-E3BE-4781-0216B2AA0B1D}"/>
              </a:ext>
            </a:extLst>
          </p:cNvPr>
          <p:cNvSpPr txBox="1"/>
          <p:nvPr/>
        </p:nvSpPr>
        <p:spPr>
          <a:xfrm>
            <a:off x="3820214" y="3388899"/>
            <a:ext cx="1305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dirty="0" err="1">
                <a:solidFill>
                  <a:srgbClr val="000000"/>
                </a:solidFill>
                <a:ea typeface="Calibri"/>
                <a:cs typeface="Calibri"/>
              </a:rPr>
              <a:t>User's</a:t>
            </a:r>
            <a:r>
              <a:rPr lang="pt-PT" sz="1600" dirty="0">
                <a:solidFill>
                  <a:srgbClr val="000000"/>
                </a:solidFill>
                <a:ea typeface="Calibri"/>
                <a:cs typeface="Calibri"/>
              </a:rPr>
              <a:t> input </a:t>
            </a:r>
            <a:r>
              <a:rPr lang="pt-PT" sz="1600" dirty="0" err="1">
                <a:solidFill>
                  <a:srgbClr val="000000"/>
                </a:solidFill>
                <a:ea typeface="Calibri"/>
                <a:cs typeface="Calibri"/>
              </a:rPr>
              <a:t>from</a:t>
            </a:r>
            <a:r>
              <a:rPr lang="pt-PT" sz="1600" dirty="0">
                <a:solidFill>
                  <a:srgbClr val="000000"/>
                </a:solidFill>
                <a:ea typeface="Calibri"/>
                <a:cs typeface="Calibri"/>
              </a:rPr>
              <a:t> APP</a:t>
            </a:r>
          </a:p>
        </p:txBody>
      </p:sp>
    </p:spTree>
    <p:extLst>
      <p:ext uri="{BB962C8B-B14F-4D97-AF65-F5344CB8AC3E}">
        <p14:creationId xmlns:p14="http://schemas.microsoft.com/office/powerpoint/2010/main" val="1008583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099132-6291-E9D6-65C0-3C30A7632C66}"/>
              </a:ext>
            </a:extLst>
          </p:cNvPr>
          <p:cNvSpPr>
            <a:spLocks noGrp="1"/>
          </p:cNvSpPr>
          <p:nvPr>
            <p:ph type="title"/>
          </p:nvPr>
        </p:nvSpPr>
        <p:spPr/>
        <p:txBody>
          <a:bodyPr/>
          <a:lstStyle/>
          <a:p>
            <a:r>
              <a:rPr lang="pt-PT"/>
              <a:t>13. </a:t>
            </a:r>
            <a:r>
              <a:rPr lang="pt-PT" err="1"/>
              <a:t>Block</a:t>
            </a:r>
            <a:r>
              <a:rPr lang="pt-PT"/>
              <a:t> </a:t>
            </a:r>
            <a:r>
              <a:rPr lang="pt-PT" err="1"/>
              <a:t>diagram</a:t>
            </a:r>
            <a:r>
              <a:rPr lang="pt-PT"/>
              <a:t>: </a:t>
            </a:r>
            <a:r>
              <a:rPr lang="pt-PT" sz="4000" err="1"/>
              <a:t>Weight</a:t>
            </a:r>
            <a:r>
              <a:rPr lang="pt-PT" sz="4000"/>
              <a:t> Container</a:t>
            </a:r>
            <a:endParaRPr lang="pt-PT" sz="4000">
              <a:cs typeface="Calibri Light"/>
            </a:endParaRPr>
          </a:p>
        </p:txBody>
      </p:sp>
      <p:pic>
        <p:nvPicPr>
          <p:cNvPr id="3" name="Imagem 2" descr="Uma imagem com texto, captura de ecrã, Tipo de letra, diagrama&#10;&#10;Descrição gerada automaticamente">
            <a:extLst>
              <a:ext uri="{FF2B5EF4-FFF2-40B4-BE49-F238E27FC236}">
                <a16:creationId xmlns:a16="http://schemas.microsoft.com/office/drawing/2014/main" id="{775349FD-8BD6-2342-4551-79B0C7A672E8}"/>
              </a:ext>
            </a:extLst>
          </p:cNvPr>
          <p:cNvPicPr>
            <a:picLocks noChangeAspect="1"/>
          </p:cNvPicPr>
          <p:nvPr/>
        </p:nvPicPr>
        <p:blipFill>
          <a:blip r:embed="rId2"/>
          <a:stretch>
            <a:fillRect/>
          </a:stretch>
        </p:blipFill>
        <p:spPr>
          <a:xfrm>
            <a:off x="795618" y="1070915"/>
            <a:ext cx="10589557" cy="5534200"/>
          </a:xfrm>
          <a:prstGeom prst="rect">
            <a:avLst/>
          </a:prstGeom>
        </p:spPr>
      </p:pic>
    </p:spTree>
    <p:extLst>
      <p:ext uri="{BB962C8B-B14F-4D97-AF65-F5344CB8AC3E}">
        <p14:creationId xmlns:p14="http://schemas.microsoft.com/office/powerpoint/2010/main" val="2372192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8FD98F-602E-29C6-DE19-BF557DBF90F2}"/>
              </a:ext>
            </a:extLst>
          </p:cNvPr>
          <p:cNvSpPr>
            <a:spLocks noGrp="1"/>
          </p:cNvSpPr>
          <p:nvPr>
            <p:ph type="title"/>
          </p:nvPr>
        </p:nvSpPr>
        <p:spPr/>
        <p:txBody>
          <a:bodyPr/>
          <a:lstStyle/>
          <a:p>
            <a:r>
              <a:rPr lang="pt-PT" sz="4000">
                <a:cs typeface="Calibri Light"/>
              </a:rPr>
              <a:t>14. </a:t>
            </a:r>
            <a:r>
              <a:rPr lang="pt-PT" err="1">
                <a:cs typeface="Calibri Light"/>
              </a:rPr>
              <a:t>Block</a:t>
            </a:r>
            <a:r>
              <a:rPr lang="pt-PT">
                <a:cs typeface="Calibri Light"/>
              </a:rPr>
              <a:t> </a:t>
            </a:r>
            <a:r>
              <a:rPr lang="pt-PT" err="1">
                <a:cs typeface="Calibri Light"/>
              </a:rPr>
              <a:t>diagram</a:t>
            </a:r>
            <a:r>
              <a:rPr lang="pt-PT">
                <a:cs typeface="Calibri Light"/>
              </a:rPr>
              <a:t>: </a:t>
            </a:r>
            <a:r>
              <a:rPr lang="pt-PT" sz="4000" err="1">
                <a:cs typeface="Calibri Light"/>
              </a:rPr>
              <a:t>Weight</a:t>
            </a:r>
            <a:r>
              <a:rPr lang="pt-PT" sz="4000">
                <a:cs typeface="Calibri Light"/>
              </a:rPr>
              <a:t> Container </a:t>
            </a:r>
            <a:r>
              <a:rPr lang="pt-PT" sz="4000" err="1">
                <a:cs typeface="Calibri Light"/>
              </a:rPr>
              <a:t>Assembly</a:t>
            </a:r>
            <a:endParaRPr lang="pt-PT" sz="4000">
              <a:cs typeface="Calibri Light"/>
            </a:endParaRPr>
          </a:p>
        </p:txBody>
      </p:sp>
      <p:pic>
        <p:nvPicPr>
          <p:cNvPr id="7" name="Marcador de Posição de Conteúdo 6" descr="Uma imagem com texto, captura de ecrã, Tipo de letra, Gráficos&#10;&#10;Descrição gerada automaticamente">
            <a:extLst>
              <a:ext uri="{FF2B5EF4-FFF2-40B4-BE49-F238E27FC236}">
                <a16:creationId xmlns:a16="http://schemas.microsoft.com/office/drawing/2014/main" id="{6098A021-E29E-2390-DEB0-1786B44EC924}"/>
              </a:ext>
            </a:extLst>
          </p:cNvPr>
          <p:cNvPicPr>
            <a:picLocks noGrp="1" noChangeAspect="1"/>
          </p:cNvPicPr>
          <p:nvPr>
            <p:ph idx="1"/>
          </p:nvPr>
        </p:nvPicPr>
        <p:blipFill>
          <a:blip r:embed="rId2"/>
          <a:stretch>
            <a:fillRect/>
          </a:stretch>
        </p:blipFill>
        <p:spPr>
          <a:xfrm>
            <a:off x="-238699" y="2685046"/>
            <a:ext cx="12669396" cy="1732786"/>
          </a:xfrm>
        </p:spPr>
      </p:pic>
    </p:spTree>
    <p:extLst>
      <p:ext uri="{BB962C8B-B14F-4D97-AF65-F5344CB8AC3E}">
        <p14:creationId xmlns:p14="http://schemas.microsoft.com/office/powerpoint/2010/main" val="3593678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8FD98F-602E-29C6-DE19-BF557DBF90F2}"/>
              </a:ext>
            </a:extLst>
          </p:cNvPr>
          <p:cNvSpPr>
            <a:spLocks noGrp="1"/>
          </p:cNvSpPr>
          <p:nvPr>
            <p:ph type="title"/>
          </p:nvPr>
        </p:nvSpPr>
        <p:spPr/>
        <p:txBody>
          <a:bodyPr/>
          <a:lstStyle/>
          <a:p>
            <a:r>
              <a:rPr lang="pt-PT" sz="4000">
                <a:cs typeface="Calibri Light"/>
              </a:rPr>
              <a:t>16. </a:t>
            </a:r>
            <a:r>
              <a:rPr lang="pt-PT" err="1">
                <a:cs typeface="Calibri Light"/>
              </a:rPr>
              <a:t>Block</a:t>
            </a:r>
            <a:r>
              <a:rPr lang="pt-PT">
                <a:cs typeface="Calibri Light"/>
              </a:rPr>
              <a:t> </a:t>
            </a:r>
            <a:r>
              <a:rPr lang="pt-PT" err="1">
                <a:cs typeface="Calibri Light"/>
              </a:rPr>
              <a:t>diagram</a:t>
            </a:r>
            <a:r>
              <a:rPr lang="pt-PT">
                <a:cs typeface="Calibri Light"/>
              </a:rPr>
              <a:t>: </a:t>
            </a:r>
            <a:r>
              <a:rPr lang="pt-PT" sz="4000">
                <a:cs typeface="Calibri Light"/>
              </a:rPr>
              <a:t>App</a:t>
            </a:r>
          </a:p>
        </p:txBody>
      </p:sp>
      <p:pic>
        <p:nvPicPr>
          <p:cNvPr id="6" name="Imagem 5" descr="Forma&#10;&#10;Descrição gerada automaticamente">
            <a:extLst>
              <a:ext uri="{FF2B5EF4-FFF2-40B4-BE49-F238E27FC236}">
                <a16:creationId xmlns:a16="http://schemas.microsoft.com/office/drawing/2014/main" id="{D0BDFD9E-5C18-EB87-6BD4-36AEF628D3F7}"/>
              </a:ext>
            </a:extLst>
          </p:cNvPr>
          <p:cNvPicPr>
            <a:picLocks noChangeAspect="1"/>
          </p:cNvPicPr>
          <p:nvPr/>
        </p:nvPicPr>
        <p:blipFill>
          <a:blip r:embed="rId2"/>
          <a:stretch>
            <a:fillRect/>
          </a:stretch>
        </p:blipFill>
        <p:spPr>
          <a:xfrm>
            <a:off x="2131671" y="1689713"/>
            <a:ext cx="7919012" cy="4510650"/>
          </a:xfrm>
          <a:prstGeom prst="rect">
            <a:avLst/>
          </a:prstGeom>
        </p:spPr>
      </p:pic>
    </p:spTree>
    <p:extLst>
      <p:ext uri="{BB962C8B-B14F-4D97-AF65-F5344CB8AC3E}">
        <p14:creationId xmlns:p14="http://schemas.microsoft.com/office/powerpoint/2010/main" val="178733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C986-AB2D-2381-02D8-CF0A326310F4}"/>
              </a:ext>
            </a:extLst>
          </p:cNvPr>
          <p:cNvSpPr>
            <a:spLocks noGrp="1"/>
          </p:cNvSpPr>
          <p:nvPr>
            <p:ph type="title"/>
          </p:nvPr>
        </p:nvSpPr>
        <p:spPr/>
        <p:txBody>
          <a:bodyPr/>
          <a:lstStyle/>
          <a:p>
            <a:r>
              <a:rPr lang="pt-PT"/>
              <a:t>2. </a:t>
            </a:r>
            <a:r>
              <a:rPr lang="pt-PT" err="1"/>
              <a:t>Problem</a:t>
            </a:r>
            <a:r>
              <a:rPr lang="pt-PT"/>
              <a:t> </a:t>
            </a:r>
            <a:r>
              <a:rPr lang="pt-PT" err="1"/>
              <a:t>definition</a:t>
            </a:r>
            <a:endParaRPr lang="pt-PT"/>
          </a:p>
        </p:txBody>
      </p:sp>
      <p:sp>
        <p:nvSpPr>
          <p:cNvPr id="3" name="Content Placeholder 2">
            <a:extLst>
              <a:ext uri="{FF2B5EF4-FFF2-40B4-BE49-F238E27FC236}">
                <a16:creationId xmlns:a16="http://schemas.microsoft.com/office/drawing/2014/main" id="{3FF6F091-FF97-AB03-59BF-7E5B1DB5F93F}"/>
              </a:ext>
            </a:extLst>
          </p:cNvPr>
          <p:cNvSpPr>
            <a:spLocks noGrp="1"/>
          </p:cNvSpPr>
          <p:nvPr>
            <p:ph idx="1"/>
          </p:nvPr>
        </p:nvSpPr>
        <p:spPr/>
        <p:txBody>
          <a:bodyPr vert="horz" lIns="91440" tIns="45720" rIns="91440" bIns="45720" rtlCol="0" anchor="t">
            <a:normAutofit/>
          </a:bodyPr>
          <a:lstStyle/>
          <a:p>
            <a:pPr marL="0" indent="0" algn="just">
              <a:buNone/>
            </a:pPr>
            <a:r>
              <a:rPr lang="en-US" sz="2400" b="1">
                <a:solidFill>
                  <a:srgbClr val="000000"/>
                </a:solidFill>
                <a:ea typeface="+mn-lt"/>
                <a:cs typeface="+mn-lt"/>
              </a:rPr>
              <a:t>What are the problems to solve?:</a:t>
            </a:r>
            <a:r>
              <a:rPr lang="en-US" sz="2400">
                <a:solidFill>
                  <a:srgbClr val="000000"/>
                </a:solidFill>
                <a:ea typeface="+mn-lt"/>
                <a:cs typeface="+mn-lt"/>
              </a:rPr>
              <a:t> </a:t>
            </a:r>
            <a:endParaRPr lang="pt-PT" sz="2400">
              <a:solidFill>
                <a:srgbClr val="000000"/>
              </a:solidFill>
              <a:ea typeface="+mn-lt"/>
              <a:cs typeface="+mn-lt"/>
            </a:endParaRPr>
          </a:p>
          <a:p>
            <a:pPr marL="342900" indent="-342900" algn="just"/>
            <a:r>
              <a:rPr lang="en-US" sz="2600">
                <a:ea typeface="+mn-lt"/>
                <a:cs typeface="+mn-lt"/>
              </a:rPr>
              <a:t>Not knowing efficiently and effectively, what kind of items (and their respective quantity) people have inside their homes.</a:t>
            </a:r>
            <a:endParaRPr lang="pt-PT" sz="2600">
              <a:ea typeface="+mn-lt"/>
              <a:cs typeface="+mn-lt"/>
            </a:endParaRPr>
          </a:p>
          <a:p>
            <a:pPr marL="0" indent="0" algn="just">
              <a:buNone/>
            </a:pPr>
            <a:endParaRPr lang="en-US" sz="2600">
              <a:solidFill>
                <a:srgbClr val="000000"/>
              </a:solidFill>
              <a:ea typeface="+mn-lt"/>
              <a:cs typeface="+mn-lt"/>
            </a:endParaRPr>
          </a:p>
          <a:p>
            <a:pPr marL="0" indent="0" algn="just">
              <a:buNone/>
            </a:pPr>
            <a:r>
              <a:rPr lang="en-US" sz="2400" b="1">
                <a:solidFill>
                  <a:srgbClr val="000000"/>
                </a:solidFill>
                <a:ea typeface="+mn-lt"/>
                <a:cs typeface="+mn-lt"/>
              </a:rPr>
              <a:t>Possible consequences of the problem:</a:t>
            </a:r>
            <a:r>
              <a:rPr lang="en-US" sz="2400">
                <a:solidFill>
                  <a:srgbClr val="000000"/>
                </a:solidFill>
                <a:ea typeface="+mn-lt"/>
                <a:cs typeface="+mn-lt"/>
              </a:rPr>
              <a:t> </a:t>
            </a:r>
            <a:endParaRPr lang="pt-PT" sz="2400">
              <a:solidFill>
                <a:srgbClr val="000000"/>
              </a:solidFill>
              <a:ea typeface="+mn-lt"/>
              <a:cs typeface="+mn-lt"/>
            </a:endParaRPr>
          </a:p>
          <a:p>
            <a:pPr marL="342900" indent="-342900" algn="just"/>
            <a:r>
              <a:rPr lang="en-US" sz="2600">
                <a:ea typeface="+mn-lt"/>
                <a:cs typeface="+mn-lt"/>
              </a:rPr>
              <a:t>Unnecessary purchases or items running out unexpectedly.</a:t>
            </a:r>
          </a:p>
          <a:p>
            <a:pPr marL="342900" indent="-342900" algn="just"/>
            <a:r>
              <a:rPr lang="en-US" sz="2600">
                <a:ea typeface="+mn-lt"/>
                <a:cs typeface="+mn-lt"/>
              </a:rPr>
              <a:t>Unnecessary Food waste.</a:t>
            </a:r>
          </a:p>
        </p:txBody>
      </p:sp>
    </p:spTree>
    <p:extLst>
      <p:ext uri="{BB962C8B-B14F-4D97-AF65-F5344CB8AC3E}">
        <p14:creationId xmlns:p14="http://schemas.microsoft.com/office/powerpoint/2010/main" val="279430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C986-AB2D-2381-02D8-CF0A326310F4}"/>
              </a:ext>
            </a:extLst>
          </p:cNvPr>
          <p:cNvSpPr>
            <a:spLocks noGrp="1"/>
          </p:cNvSpPr>
          <p:nvPr>
            <p:ph type="title"/>
          </p:nvPr>
        </p:nvSpPr>
        <p:spPr/>
        <p:txBody>
          <a:bodyPr/>
          <a:lstStyle/>
          <a:p>
            <a:r>
              <a:rPr lang="pt-PT"/>
              <a:t>2. </a:t>
            </a:r>
            <a:r>
              <a:rPr lang="pt-PT" err="1"/>
              <a:t>Problem</a:t>
            </a:r>
            <a:r>
              <a:rPr lang="pt-PT"/>
              <a:t> </a:t>
            </a:r>
            <a:r>
              <a:rPr lang="pt-PT" err="1"/>
              <a:t>definition</a:t>
            </a:r>
            <a:endParaRPr lang="pt-PT"/>
          </a:p>
        </p:txBody>
      </p:sp>
      <p:sp>
        <p:nvSpPr>
          <p:cNvPr id="3" name="Content Placeholder 2">
            <a:extLst>
              <a:ext uri="{FF2B5EF4-FFF2-40B4-BE49-F238E27FC236}">
                <a16:creationId xmlns:a16="http://schemas.microsoft.com/office/drawing/2014/main" id="{3FF6F091-FF97-AB03-59BF-7E5B1DB5F93F}"/>
              </a:ext>
            </a:extLst>
          </p:cNvPr>
          <p:cNvSpPr>
            <a:spLocks noGrp="1"/>
          </p:cNvSpPr>
          <p:nvPr>
            <p:ph idx="1"/>
          </p:nvPr>
        </p:nvSpPr>
        <p:spPr/>
        <p:txBody>
          <a:bodyPr vert="horz" lIns="91440" tIns="45720" rIns="91440" bIns="45720" rtlCol="0" anchor="t">
            <a:normAutofit/>
          </a:bodyPr>
          <a:lstStyle/>
          <a:p>
            <a:pPr marL="0" indent="0" algn="just">
              <a:buNone/>
            </a:pPr>
            <a:r>
              <a:rPr lang="en-US" sz="2400" b="1">
                <a:solidFill>
                  <a:srgbClr val="000000"/>
                </a:solidFill>
                <a:ea typeface="+mn-lt"/>
                <a:cs typeface="+mn-lt"/>
              </a:rPr>
              <a:t>Biggest costs for the solution to be implemented: </a:t>
            </a:r>
            <a:endParaRPr lang="pt-PT" sz="2400">
              <a:solidFill>
                <a:srgbClr val="000000"/>
              </a:solidFill>
              <a:ea typeface="+mn-lt"/>
              <a:cs typeface="+mn-lt"/>
            </a:endParaRPr>
          </a:p>
          <a:p>
            <a:pPr marL="342900" indent="-342900" algn="just"/>
            <a:r>
              <a:rPr lang="en-US" sz="2600">
                <a:ea typeface="+mn-lt"/>
                <a:cs typeface="+mn-lt"/>
              </a:rPr>
              <a:t>Money.</a:t>
            </a:r>
          </a:p>
          <a:p>
            <a:pPr marL="342900" indent="-342900" algn="just"/>
            <a:r>
              <a:rPr lang="en-US" sz="2600">
                <a:ea typeface="+mn-lt"/>
                <a:cs typeface="+mn-lt"/>
              </a:rPr>
              <a:t>Space to implement this technology within people's homes (overlooking the necessity to have a home).</a:t>
            </a:r>
            <a:endParaRPr lang="pt-PT" sz="2600">
              <a:ea typeface="+mn-lt"/>
              <a:cs typeface="+mn-lt"/>
            </a:endParaRPr>
          </a:p>
          <a:p>
            <a:pPr marL="342900" indent="-342900" algn="just"/>
            <a:r>
              <a:rPr lang="en-US" sz="2600">
                <a:ea typeface="+mn-lt"/>
                <a:cs typeface="+mn-lt"/>
              </a:rPr>
              <a:t>Mobile device to access their stock information from anywhere any time</a:t>
            </a:r>
            <a:endParaRPr lang="pt-PT" sz="2600">
              <a:ea typeface="+mn-lt"/>
              <a:cs typeface="+mn-lt"/>
            </a:endParaRPr>
          </a:p>
          <a:p>
            <a:pPr marL="0" indent="0" algn="just">
              <a:buNone/>
            </a:pPr>
            <a:r>
              <a:rPr lang="en-US" sz="2400" b="1">
                <a:solidFill>
                  <a:srgbClr val="000000"/>
                </a:solidFill>
                <a:ea typeface="+mn-lt"/>
                <a:cs typeface="+mn-lt"/>
              </a:rPr>
              <a:t>"Less-better" solution to reduce the costs:</a:t>
            </a:r>
            <a:r>
              <a:rPr lang="en-US" sz="2400">
                <a:solidFill>
                  <a:srgbClr val="000000"/>
                </a:solidFill>
                <a:ea typeface="+mn-lt"/>
                <a:cs typeface="+mn-lt"/>
              </a:rPr>
              <a:t> </a:t>
            </a:r>
            <a:endParaRPr lang="pt-PT" sz="2400">
              <a:solidFill>
                <a:srgbClr val="000000"/>
              </a:solidFill>
              <a:ea typeface="+mn-lt"/>
              <a:cs typeface="+mn-lt"/>
            </a:endParaRPr>
          </a:p>
          <a:p>
            <a:pPr marL="342900" indent="-342900" algn="just"/>
            <a:r>
              <a:rPr lang="en-US" sz="2400">
                <a:solidFill>
                  <a:srgbClr val="000000"/>
                </a:solidFill>
                <a:ea typeface="+mn-lt"/>
                <a:cs typeface="+mn-lt"/>
              </a:rPr>
              <a:t>Doesn't cost money nor occupies any home space.</a:t>
            </a:r>
            <a:endParaRPr lang="pt-PT" sz="2400">
              <a:solidFill>
                <a:srgbClr val="000000"/>
              </a:solidFill>
              <a:ea typeface="+mn-lt"/>
              <a:cs typeface="+mn-lt"/>
            </a:endParaRPr>
          </a:p>
          <a:p>
            <a:pPr marL="342900" indent="-342900" algn="just"/>
            <a:r>
              <a:rPr lang="en-US" sz="2400">
                <a:solidFill>
                  <a:srgbClr val="000000"/>
                </a:solidFill>
                <a:ea typeface="+mn-lt"/>
                <a:cs typeface="+mn-lt"/>
              </a:rPr>
              <a:t>Only uses the application to regulate manually what people have or do not have (no automatic features).</a:t>
            </a:r>
            <a:endParaRPr lang="en-US" sz="2400">
              <a:solidFill>
                <a:srgbClr val="000000"/>
              </a:solidFill>
              <a:cs typeface="Calibri"/>
            </a:endParaRPr>
          </a:p>
        </p:txBody>
      </p:sp>
    </p:spTree>
    <p:extLst>
      <p:ext uri="{BB962C8B-B14F-4D97-AF65-F5344CB8AC3E}">
        <p14:creationId xmlns:p14="http://schemas.microsoft.com/office/powerpoint/2010/main" val="1435196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FEC5-E732-5BCD-F75E-B440A5652835}"/>
              </a:ext>
            </a:extLst>
          </p:cNvPr>
          <p:cNvSpPr>
            <a:spLocks noGrp="1"/>
          </p:cNvSpPr>
          <p:nvPr>
            <p:ph type="title"/>
          </p:nvPr>
        </p:nvSpPr>
        <p:spPr/>
        <p:txBody>
          <a:bodyPr/>
          <a:lstStyle/>
          <a:p>
            <a:r>
              <a:rPr lang="en-US"/>
              <a:t>3. Solution beneficiaries</a:t>
            </a:r>
          </a:p>
        </p:txBody>
      </p:sp>
      <p:sp>
        <p:nvSpPr>
          <p:cNvPr id="3" name="Content Placeholder 2">
            <a:extLst>
              <a:ext uri="{FF2B5EF4-FFF2-40B4-BE49-F238E27FC236}">
                <a16:creationId xmlns:a16="http://schemas.microsoft.com/office/drawing/2014/main" id="{250C6357-7522-DCAD-71AA-16B270B4219E}"/>
              </a:ext>
            </a:extLst>
          </p:cNvPr>
          <p:cNvSpPr>
            <a:spLocks noGrp="1"/>
          </p:cNvSpPr>
          <p:nvPr>
            <p:ph idx="1"/>
          </p:nvPr>
        </p:nvSpPr>
        <p:spPr/>
        <p:txBody>
          <a:bodyPr vert="horz" lIns="91440" tIns="45720" rIns="91440" bIns="45720" rtlCol="0" anchor="t">
            <a:normAutofit/>
          </a:bodyPr>
          <a:lstStyle/>
          <a:p>
            <a:pPr marL="0" indent="0">
              <a:buNone/>
            </a:pPr>
            <a:r>
              <a:rPr lang="en-US" sz="2400" b="1">
                <a:ea typeface="+mn-lt"/>
                <a:cs typeface="+mn-lt"/>
              </a:rPr>
              <a:t>Household Members:</a:t>
            </a:r>
            <a:endParaRPr lang="en-US" sz="2400">
              <a:cs typeface="Calibri"/>
            </a:endParaRPr>
          </a:p>
          <a:p>
            <a:pPr>
              <a:buFont typeface="Arial"/>
              <a:buChar char="•"/>
            </a:pPr>
            <a:r>
              <a:rPr lang="en-US" sz="2400" i="1">
                <a:ea typeface="+mn-lt"/>
                <a:cs typeface="+mn-lt"/>
              </a:rPr>
              <a:t>Benefit:</a:t>
            </a:r>
            <a:r>
              <a:rPr lang="en-US" sz="2400">
                <a:ea typeface="+mn-lt"/>
                <a:cs typeface="+mn-lt"/>
              </a:rPr>
              <a:t> Improved organization and awareness of available food supplies.</a:t>
            </a:r>
            <a:endParaRPr lang="en-US" sz="2400">
              <a:cs typeface="Calibri"/>
            </a:endParaRPr>
          </a:p>
          <a:p>
            <a:pPr>
              <a:buFont typeface="Arial"/>
              <a:buChar char="•"/>
            </a:pPr>
            <a:r>
              <a:rPr lang="en-US" sz="2400" i="1">
                <a:ea typeface="+mn-lt"/>
                <a:cs typeface="+mn-lt"/>
              </a:rPr>
              <a:t>Outcome:</a:t>
            </a:r>
            <a:r>
              <a:rPr lang="en-US" sz="2400">
                <a:ea typeface="+mn-lt"/>
                <a:cs typeface="+mn-lt"/>
              </a:rPr>
              <a:t> Reduced instances of running out of essential items, decreased food waste, and increased efficiency in meal planning.</a:t>
            </a:r>
            <a:endParaRPr lang="en-US" sz="2400"/>
          </a:p>
          <a:p>
            <a:pPr>
              <a:buFont typeface="Arial"/>
              <a:buChar char="•"/>
            </a:pPr>
            <a:endParaRPr lang="en-US" sz="2000">
              <a:ea typeface="+mn-lt"/>
              <a:cs typeface="+mn-lt"/>
            </a:endParaRPr>
          </a:p>
          <a:p>
            <a:pPr>
              <a:buNone/>
            </a:pPr>
            <a:r>
              <a:rPr lang="en-US" sz="2400" b="1">
                <a:ea typeface="+mn-lt"/>
                <a:cs typeface="+mn-lt"/>
              </a:rPr>
              <a:t>Grocery Shoppers:</a:t>
            </a:r>
            <a:endParaRPr lang="en-US" sz="2400">
              <a:cs typeface="Calibri"/>
            </a:endParaRPr>
          </a:p>
          <a:p>
            <a:pPr>
              <a:buFont typeface="Arial"/>
              <a:buChar char="•"/>
            </a:pPr>
            <a:r>
              <a:rPr lang="en-US" sz="2400" i="1">
                <a:ea typeface="+mn-lt"/>
                <a:cs typeface="+mn-lt"/>
              </a:rPr>
              <a:t>Benefit:</a:t>
            </a:r>
            <a:r>
              <a:rPr lang="en-US" sz="2400">
                <a:ea typeface="+mn-lt"/>
                <a:cs typeface="+mn-lt"/>
              </a:rPr>
              <a:t> Streamlined shopping experience with a more accurate and personalized shopping list.</a:t>
            </a:r>
            <a:endParaRPr lang="en-US" sz="2400">
              <a:cs typeface="Calibri"/>
            </a:endParaRPr>
          </a:p>
          <a:p>
            <a:pPr>
              <a:buFont typeface="Arial"/>
              <a:buChar char="•"/>
            </a:pPr>
            <a:r>
              <a:rPr lang="en-US" sz="2400" i="1">
                <a:ea typeface="+mn-lt"/>
                <a:cs typeface="+mn-lt"/>
              </a:rPr>
              <a:t>Outcome:</a:t>
            </a:r>
            <a:r>
              <a:rPr lang="en-US" sz="2400">
                <a:ea typeface="+mn-lt"/>
                <a:cs typeface="+mn-lt"/>
              </a:rPr>
              <a:t> Time and cost savings, as well as a more focused and efficient shopping process.</a:t>
            </a:r>
            <a:endParaRPr lang="en-US" sz="2400">
              <a:cs typeface="Calibri"/>
            </a:endParaRPr>
          </a:p>
          <a:p>
            <a:pPr>
              <a:buNone/>
            </a:pPr>
            <a:endParaRPr lang="en-US" sz="1200" b="1">
              <a:cs typeface="Calibri" panose="020F0502020204030204"/>
            </a:endParaRPr>
          </a:p>
          <a:p>
            <a:pPr>
              <a:buNone/>
            </a:pPr>
            <a:endParaRPr lang="en-US" sz="1200" b="1">
              <a:cs typeface="Calibri" panose="020F0502020204030204"/>
            </a:endParaRPr>
          </a:p>
          <a:p>
            <a:pPr>
              <a:buNone/>
            </a:pPr>
            <a:endParaRPr lang="en-US" sz="1200" b="1">
              <a:cs typeface="Calibri" panose="020F0502020204030204"/>
            </a:endParaRPr>
          </a:p>
          <a:p>
            <a:pPr>
              <a:buNone/>
            </a:pPr>
            <a:endParaRPr lang="en-US" sz="1300" b="1">
              <a:cs typeface="Calibri"/>
            </a:endParaRPr>
          </a:p>
          <a:p>
            <a:pPr>
              <a:buNone/>
            </a:pPr>
            <a:endParaRPr lang="en-US" sz="1200" b="1">
              <a:cs typeface="Calibri"/>
            </a:endParaRPr>
          </a:p>
          <a:p>
            <a:pPr marL="0" indent="0">
              <a:buNone/>
            </a:pPr>
            <a:endParaRPr lang="en-US">
              <a:cs typeface="Calibri"/>
            </a:endParaRPr>
          </a:p>
        </p:txBody>
      </p:sp>
    </p:spTree>
    <p:extLst>
      <p:ext uri="{BB962C8B-B14F-4D97-AF65-F5344CB8AC3E}">
        <p14:creationId xmlns:p14="http://schemas.microsoft.com/office/powerpoint/2010/main" val="1949447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356FB-3407-2C10-7BCF-9B4A30BFE983}"/>
              </a:ext>
            </a:extLst>
          </p:cNvPr>
          <p:cNvSpPr>
            <a:spLocks noGrp="1"/>
          </p:cNvSpPr>
          <p:nvPr>
            <p:ph type="title"/>
          </p:nvPr>
        </p:nvSpPr>
        <p:spPr/>
        <p:txBody>
          <a:bodyPr/>
          <a:lstStyle/>
          <a:p>
            <a:r>
              <a:rPr lang="en-US">
                <a:cs typeface="Calibri Light"/>
              </a:rPr>
              <a:t>3. Solution beneficiaries</a:t>
            </a:r>
            <a:endParaRPr lang="pt-PT"/>
          </a:p>
        </p:txBody>
      </p:sp>
      <p:sp>
        <p:nvSpPr>
          <p:cNvPr id="3" name="Marcador de Posição de Conteúdo 2">
            <a:extLst>
              <a:ext uri="{FF2B5EF4-FFF2-40B4-BE49-F238E27FC236}">
                <a16:creationId xmlns:a16="http://schemas.microsoft.com/office/drawing/2014/main" id="{A5320E68-CA90-F91F-684B-68C3466790B5}"/>
              </a:ext>
            </a:extLst>
          </p:cNvPr>
          <p:cNvSpPr>
            <a:spLocks noGrp="1"/>
          </p:cNvSpPr>
          <p:nvPr>
            <p:ph idx="1"/>
          </p:nvPr>
        </p:nvSpPr>
        <p:spPr/>
        <p:txBody>
          <a:bodyPr vert="horz" lIns="91440" tIns="45720" rIns="91440" bIns="45720" rtlCol="0" anchor="t">
            <a:normAutofit/>
          </a:bodyPr>
          <a:lstStyle/>
          <a:p>
            <a:pPr>
              <a:buNone/>
            </a:pPr>
            <a:r>
              <a:rPr lang="pt-PT" sz="2400" b="1" err="1">
                <a:ea typeface="+mn-lt"/>
                <a:cs typeface="+mn-lt"/>
              </a:rPr>
              <a:t>Environmental</a:t>
            </a:r>
            <a:r>
              <a:rPr lang="pt-PT" sz="2400" b="1">
                <a:ea typeface="+mn-lt"/>
                <a:cs typeface="+mn-lt"/>
              </a:rPr>
              <a:t> </a:t>
            </a:r>
            <a:r>
              <a:rPr lang="pt-PT" sz="2400" b="1" err="1">
                <a:ea typeface="+mn-lt"/>
                <a:cs typeface="+mn-lt"/>
              </a:rPr>
              <a:t>Advocates</a:t>
            </a:r>
            <a:r>
              <a:rPr lang="pt-PT" sz="2400" b="1">
                <a:ea typeface="+mn-lt"/>
                <a:cs typeface="+mn-lt"/>
              </a:rPr>
              <a:t>:</a:t>
            </a:r>
            <a:endParaRPr lang="pt-PT" sz="2400">
              <a:cs typeface="Calibri"/>
            </a:endParaRPr>
          </a:p>
          <a:p>
            <a:pPr>
              <a:buFont typeface="Arial"/>
              <a:buChar char="•"/>
            </a:pPr>
            <a:r>
              <a:rPr lang="pt-PT" sz="2400" i="1" err="1">
                <a:ea typeface="+mn-lt"/>
                <a:cs typeface="+mn-lt"/>
              </a:rPr>
              <a:t>Benefit</a:t>
            </a:r>
            <a:r>
              <a:rPr lang="pt-PT" sz="2400" i="1">
                <a:ea typeface="+mn-lt"/>
                <a:cs typeface="+mn-lt"/>
              </a:rPr>
              <a:t>:</a:t>
            </a:r>
            <a:r>
              <a:rPr lang="pt-PT" sz="2400">
                <a:ea typeface="+mn-lt"/>
                <a:cs typeface="+mn-lt"/>
              </a:rPr>
              <a:t> </a:t>
            </a:r>
            <a:r>
              <a:rPr lang="pt-PT" sz="2400" err="1">
                <a:ea typeface="+mn-lt"/>
                <a:cs typeface="+mn-lt"/>
              </a:rPr>
              <a:t>Reduction</a:t>
            </a:r>
            <a:r>
              <a:rPr lang="pt-PT" sz="2400">
                <a:ea typeface="+mn-lt"/>
                <a:cs typeface="+mn-lt"/>
              </a:rPr>
              <a:t> in food </a:t>
            </a:r>
            <a:r>
              <a:rPr lang="pt-PT" sz="2400" err="1">
                <a:ea typeface="+mn-lt"/>
                <a:cs typeface="+mn-lt"/>
              </a:rPr>
              <a:t>waste</a:t>
            </a:r>
            <a:r>
              <a:rPr lang="pt-PT" sz="2400">
                <a:ea typeface="+mn-lt"/>
                <a:cs typeface="+mn-lt"/>
              </a:rPr>
              <a:t> </a:t>
            </a:r>
            <a:r>
              <a:rPr lang="pt-PT" sz="2400" err="1">
                <a:ea typeface="+mn-lt"/>
                <a:cs typeface="+mn-lt"/>
              </a:rPr>
              <a:t>contributes</a:t>
            </a:r>
            <a:r>
              <a:rPr lang="pt-PT" sz="2400">
                <a:ea typeface="+mn-lt"/>
                <a:cs typeface="+mn-lt"/>
              </a:rPr>
              <a:t> to </a:t>
            </a:r>
            <a:r>
              <a:rPr lang="pt-PT" sz="2400" err="1">
                <a:ea typeface="+mn-lt"/>
                <a:cs typeface="+mn-lt"/>
              </a:rPr>
              <a:t>environmental</a:t>
            </a:r>
            <a:r>
              <a:rPr lang="pt-PT" sz="2400">
                <a:ea typeface="+mn-lt"/>
                <a:cs typeface="+mn-lt"/>
              </a:rPr>
              <a:t> </a:t>
            </a:r>
            <a:r>
              <a:rPr lang="pt-PT" sz="2400" err="1">
                <a:ea typeface="+mn-lt"/>
                <a:cs typeface="+mn-lt"/>
              </a:rPr>
              <a:t>sustainability</a:t>
            </a:r>
            <a:r>
              <a:rPr lang="pt-PT" sz="2400">
                <a:ea typeface="+mn-lt"/>
                <a:cs typeface="+mn-lt"/>
              </a:rPr>
              <a:t>.</a:t>
            </a:r>
            <a:endParaRPr lang="pt-PT" sz="2400">
              <a:cs typeface="Calibri"/>
            </a:endParaRPr>
          </a:p>
          <a:p>
            <a:pPr>
              <a:buFont typeface="Arial"/>
              <a:buChar char="•"/>
            </a:pPr>
            <a:r>
              <a:rPr lang="pt-PT" sz="2400" i="1" err="1">
                <a:ea typeface="+mn-lt"/>
                <a:cs typeface="+mn-lt"/>
              </a:rPr>
              <a:t>Outcome</a:t>
            </a:r>
            <a:r>
              <a:rPr lang="pt-PT" sz="2400" i="1">
                <a:ea typeface="+mn-lt"/>
                <a:cs typeface="+mn-lt"/>
              </a:rPr>
              <a:t>:</a:t>
            </a:r>
            <a:r>
              <a:rPr lang="pt-PT" sz="2400">
                <a:ea typeface="+mn-lt"/>
                <a:cs typeface="+mn-lt"/>
              </a:rPr>
              <a:t> A positive </a:t>
            </a:r>
            <a:r>
              <a:rPr lang="pt-PT" sz="2400" err="1">
                <a:ea typeface="+mn-lt"/>
                <a:cs typeface="+mn-lt"/>
              </a:rPr>
              <a:t>impact</a:t>
            </a:r>
            <a:r>
              <a:rPr lang="pt-PT" sz="2400">
                <a:ea typeface="+mn-lt"/>
                <a:cs typeface="+mn-lt"/>
              </a:rPr>
              <a:t> </a:t>
            </a:r>
            <a:r>
              <a:rPr lang="pt-PT" sz="2400" err="1">
                <a:ea typeface="+mn-lt"/>
                <a:cs typeface="+mn-lt"/>
              </a:rPr>
              <a:t>on</a:t>
            </a:r>
            <a:r>
              <a:rPr lang="pt-PT" sz="2400">
                <a:ea typeface="+mn-lt"/>
                <a:cs typeface="+mn-lt"/>
              </a:rPr>
              <a:t> </a:t>
            </a:r>
            <a:r>
              <a:rPr lang="pt-PT" sz="2400" err="1">
                <a:ea typeface="+mn-lt"/>
                <a:cs typeface="+mn-lt"/>
              </a:rPr>
              <a:t>ecological</a:t>
            </a:r>
            <a:r>
              <a:rPr lang="pt-PT" sz="2400">
                <a:ea typeface="+mn-lt"/>
                <a:cs typeface="+mn-lt"/>
              </a:rPr>
              <a:t> </a:t>
            </a:r>
            <a:r>
              <a:rPr lang="pt-PT" sz="2400" err="1">
                <a:ea typeface="+mn-lt"/>
                <a:cs typeface="+mn-lt"/>
              </a:rPr>
              <a:t>footprints</a:t>
            </a:r>
            <a:r>
              <a:rPr lang="pt-PT" sz="2400">
                <a:ea typeface="+mn-lt"/>
                <a:cs typeface="+mn-lt"/>
              </a:rPr>
              <a:t>, as </a:t>
            </a:r>
            <a:r>
              <a:rPr lang="pt-PT" sz="2400" err="1">
                <a:ea typeface="+mn-lt"/>
                <a:cs typeface="+mn-lt"/>
              </a:rPr>
              <a:t>fewer</a:t>
            </a:r>
            <a:r>
              <a:rPr lang="pt-PT" sz="2400">
                <a:ea typeface="+mn-lt"/>
                <a:cs typeface="+mn-lt"/>
              </a:rPr>
              <a:t> </a:t>
            </a:r>
            <a:r>
              <a:rPr lang="pt-PT" sz="2400" err="1">
                <a:ea typeface="+mn-lt"/>
                <a:cs typeface="+mn-lt"/>
              </a:rPr>
              <a:t>resources</a:t>
            </a:r>
            <a:r>
              <a:rPr lang="pt-PT" sz="2400">
                <a:ea typeface="+mn-lt"/>
                <a:cs typeface="+mn-lt"/>
              </a:rPr>
              <a:t> are </a:t>
            </a:r>
            <a:r>
              <a:rPr lang="pt-PT" sz="2400" err="1">
                <a:ea typeface="+mn-lt"/>
                <a:cs typeface="+mn-lt"/>
              </a:rPr>
              <a:t>used</a:t>
            </a:r>
            <a:r>
              <a:rPr lang="pt-PT" sz="2400">
                <a:ea typeface="+mn-lt"/>
                <a:cs typeface="+mn-lt"/>
              </a:rPr>
              <a:t> to </a:t>
            </a:r>
            <a:r>
              <a:rPr lang="pt-PT" sz="2400" err="1">
                <a:ea typeface="+mn-lt"/>
                <a:cs typeface="+mn-lt"/>
              </a:rPr>
              <a:t>produce</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dispose</a:t>
            </a:r>
            <a:r>
              <a:rPr lang="pt-PT" sz="2400">
                <a:ea typeface="+mn-lt"/>
                <a:cs typeface="+mn-lt"/>
              </a:rPr>
              <a:t> </a:t>
            </a:r>
            <a:r>
              <a:rPr lang="pt-PT" sz="2400" err="1">
                <a:ea typeface="+mn-lt"/>
                <a:cs typeface="+mn-lt"/>
              </a:rPr>
              <a:t>of</a:t>
            </a:r>
            <a:r>
              <a:rPr lang="pt-PT" sz="2400">
                <a:ea typeface="+mn-lt"/>
                <a:cs typeface="+mn-lt"/>
              </a:rPr>
              <a:t> </a:t>
            </a:r>
            <a:r>
              <a:rPr lang="pt-PT" sz="2400" err="1">
                <a:ea typeface="+mn-lt"/>
                <a:cs typeface="+mn-lt"/>
              </a:rPr>
              <a:t>wasted</a:t>
            </a:r>
            <a:r>
              <a:rPr lang="pt-PT" sz="2400">
                <a:ea typeface="+mn-lt"/>
                <a:cs typeface="+mn-lt"/>
              </a:rPr>
              <a:t> food.</a:t>
            </a:r>
            <a:endParaRPr lang="pt-PT" sz="2400"/>
          </a:p>
          <a:p>
            <a:pPr marL="0" indent="0">
              <a:buNone/>
            </a:pPr>
            <a:endParaRPr lang="pt-PT" sz="2400">
              <a:ea typeface="+mn-lt"/>
              <a:cs typeface="+mn-lt"/>
            </a:endParaRPr>
          </a:p>
          <a:p>
            <a:pPr>
              <a:buNone/>
            </a:pPr>
            <a:r>
              <a:rPr lang="pt-PT" sz="2400" b="1">
                <a:ea typeface="+mn-lt"/>
                <a:cs typeface="+mn-lt"/>
              </a:rPr>
              <a:t>App </a:t>
            </a:r>
            <a:r>
              <a:rPr lang="pt-PT" sz="2400" b="1" err="1">
                <a:ea typeface="+mn-lt"/>
                <a:cs typeface="+mn-lt"/>
              </a:rPr>
              <a:t>Developers</a:t>
            </a:r>
            <a:r>
              <a:rPr lang="pt-PT" sz="2400" b="1">
                <a:ea typeface="+mn-lt"/>
                <a:cs typeface="+mn-lt"/>
              </a:rPr>
              <a:t>:</a:t>
            </a:r>
            <a:endParaRPr lang="pt-PT" sz="2400">
              <a:cs typeface="Calibri"/>
            </a:endParaRPr>
          </a:p>
          <a:p>
            <a:pPr>
              <a:buFont typeface="Arial"/>
              <a:buChar char="•"/>
            </a:pPr>
            <a:r>
              <a:rPr lang="pt-PT" sz="2400" i="1" err="1">
                <a:ea typeface="+mn-lt"/>
                <a:cs typeface="+mn-lt"/>
              </a:rPr>
              <a:t>Benefit</a:t>
            </a:r>
            <a:r>
              <a:rPr lang="pt-PT" sz="2400" i="1">
                <a:ea typeface="+mn-lt"/>
                <a:cs typeface="+mn-lt"/>
              </a:rPr>
              <a:t>:</a:t>
            </a:r>
            <a:r>
              <a:rPr lang="pt-PT" sz="2400">
                <a:ea typeface="+mn-lt"/>
                <a:cs typeface="+mn-lt"/>
              </a:rPr>
              <a:t> </a:t>
            </a:r>
            <a:r>
              <a:rPr lang="pt-PT" sz="2400" err="1">
                <a:ea typeface="+mn-lt"/>
                <a:cs typeface="+mn-lt"/>
              </a:rPr>
              <a:t>Recognition</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success</a:t>
            </a:r>
            <a:r>
              <a:rPr lang="pt-PT" sz="2400">
                <a:ea typeface="+mn-lt"/>
                <a:cs typeface="+mn-lt"/>
              </a:rPr>
              <a:t> in </a:t>
            </a:r>
            <a:r>
              <a:rPr lang="pt-PT" sz="2400" err="1">
                <a:ea typeface="+mn-lt"/>
                <a:cs typeface="+mn-lt"/>
              </a:rPr>
              <a:t>creating</a:t>
            </a:r>
            <a:r>
              <a:rPr lang="pt-PT" sz="2400">
                <a:ea typeface="+mn-lt"/>
                <a:cs typeface="+mn-lt"/>
              </a:rPr>
              <a:t> a </a:t>
            </a:r>
            <a:r>
              <a:rPr lang="pt-PT" sz="2400" err="1">
                <a:ea typeface="+mn-lt"/>
                <a:cs typeface="+mn-lt"/>
              </a:rPr>
              <a:t>useful</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innovative</a:t>
            </a:r>
            <a:r>
              <a:rPr lang="pt-PT" sz="2400">
                <a:ea typeface="+mn-lt"/>
                <a:cs typeface="+mn-lt"/>
              </a:rPr>
              <a:t> </a:t>
            </a:r>
            <a:r>
              <a:rPr lang="pt-PT" sz="2400" err="1">
                <a:ea typeface="+mn-lt"/>
                <a:cs typeface="+mn-lt"/>
              </a:rPr>
              <a:t>application</a:t>
            </a:r>
            <a:r>
              <a:rPr lang="pt-PT" sz="2400">
                <a:ea typeface="+mn-lt"/>
                <a:cs typeface="+mn-lt"/>
              </a:rPr>
              <a:t>.</a:t>
            </a:r>
            <a:endParaRPr lang="pt-PT" sz="2400">
              <a:cs typeface="Calibri"/>
            </a:endParaRPr>
          </a:p>
          <a:p>
            <a:pPr>
              <a:buFont typeface="Arial"/>
              <a:buChar char="•"/>
            </a:pPr>
            <a:r>
              <a:rPr lang="pt-PT" sz="2400" i="1" err="1">
                <a:ea typeface="+mn-lt"/>
                <a:cs typeface="+mn-lt"/>
              </a:rPr>
              <a:t>Outcome</a:t>
            </a:r>
            <a:r>
              <a:rPr lang="pt-PT" sz="2400" i="1">
                <a:ea typeface="+mn-lt"/>
                <a:cs typeface="+mn-lt"/>
              </a:rPr>
              <a:t>:</a:t>
            </a:r>
            <a:r>
              <a:rPr lang="pt-PT" sz="2400">
                <a:ea typeface="+mn-lt"/>
                <a:cs typeface="+mn-lt"/>
              </a:rPr>
              <a:t> </a:t>
            </a:r>
            <a:r>
              <a:rPr lang="pt-PT" sz="2400" err="1">
                <a:ea typeface="+mn-lt"/>
                <a:cs typeface="+mn-lt"/>
              </a:rPr>
              <a:t>Opportunities</a:t>
            </a:r>
            <a:r>
              <a:rPr lang="pt-PT" sz="2400">
                <a:ea typeface="+mn-lt"/>
                <a:cs typeface="+mn-lt"/>
              </a:rPr>
              <a:t> for </a:t>
            </a:r>
            <a:r>
              <a:rPr lang="pt-PT" sz="2400" err="1">
                <a:ea typeface="+mn-lt"/>
                <a:cs typeface="+mn-lt"/>
              </a:rPr>
              <a:t>additional</a:t>
            </a:r>
            <a:r>
              <a:rPr lang="pt-PT" sz="2400">
                <a:ea typeface="+mn-lt"/>
                <a:cs typeface="+mn-lt"/>
              </a:rPr>
              <a:t> </a:t>
            </a:r>
            <a:r>
              <a:rPr lang="pt-PT" sz="2400" err="1">
                <a:ea typeface="+mn-lt"/>
                <a:cs typeface="+mn-lt"/>
              </a:rPr>
              <a:t>projects</a:t>
            </a:r>
            <a:r>
              <a:rPr lang="pt-PT" sz="2400">
                <a:ea typeface="+mn-lt"/>
                <a:cs typeface="+mn-lt"/>
              </a:rPr>
              <a:t> </a:t>
            </a:r>
            <a:r>
              <a:rPr lang="pt-PT" sz="2400" err="1">
                <a:ea typeface="+mn-lt"/>
                <a:cs typeface="+mn-lt"/>
              </a:rPr>
              <a:t>and</a:t>
            </a:r>
            <a:r>
              <a:rPr lang="pt-PT" sz="2400">
                <a:ea typeface="+mn-lt"/>
                <a:cs typeface="+mn-lt"/>
              </a:rPr>
              <a:t> </a:t>
            </a:r>
            <a:r>
              <a:rPr lang="pt-PT" sz="2400" err="1">
                <a:ea typeface="+mn-lt"/>
                <a:cs typeface="+mn-lt"/>
              </a:rPr>
              <a:t>collaborations</a:t>
            </a:r>
            <a:r>
              <a:rPr lang="pt-PT" sz="2400">
                <a:ea typeface="+mn-lt"/>
                <a:cs typeface="+mn-lt"/>
              </a:rPr>
              <a:t> in </a:t>
            </a:r>
            <a:r>
              <a:rPr lang="pt-PT" sz="2400" err="1">
                <a:ea typeface="+mn-lt"/>
                <a:cs typeface="+mn-lt"/>
              </a:rPr>
              <a:t>the</a:t>
            </a:r>
            <a:r>
              <a:rPr lang="pt-PT" sz="2400">
                <a:ea typeface="+mn-lt"/>
                <a:cs typeface="+mn-lt"/>
              </a:rPr>
              <a:t> </a:t>
            </a:r>
            <a:r>
              <a:rPr lang="pt-PT" sz="2400" err="1">
                <a:ea typeface="+mn-lt"/>
                <a:cs typeface="+mn-lt"/>
              </a:rPr>
              <a:t>technology</a:t>
            </a:r>
            <a:r>
              <a:rPr lang="pt-PT" sz="2400">
                <a:ea typeface="+mn-lt"/>
                <a:cs typeface="+mn-lt"/>
              </a:rPr>
              <a:t> sector.</a:t>
            </a:r>
            <a:endParaRPr lang="pt-PT" sz="2400"/>
          </a:p>
          <a:p>
            <a:pPr marL="0" indent="0">
              <a:buNone/>
            </a:pPr>
            <a:endParaRPr lang="pt-PT">
              <a:cs typeface="Calibri"/>
            </a:endParaRPr>
          </a:p>
        </p:txBody>
      </p:sp>
    </p:spTree>
    <p:extLst>
      <p:ext uri="{BB962C8B-B14F-4D97-AF65-F5344CB8AC3E}">
        <p14:creationId xmlns:p14="http://schemas.microsoft.com/office/powerpoint/2010/main" val="243703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55C3-D8BE-E850-1B16-85F8673116DB}"/>
              </a:ext>
            </a:extLst>
          </p:cNvPr>
          <p:cNvSpPr>
            <a:spLocks noGrp="1"/>
          </p:cNvSpPr>
          <p:nvPr>
            <p:ph type="title"/>
          </p:nvPr>
        </p:nvSpPr>
        <p:spPr/>
        <p:txBody>
          <a:bodyPr/>
          <a:lstStyle/>
          <a:p>
            <a:r>
              <a:rPr lang="en-US"/>
              <a:t>4. Technological solution</a:t>
            </a:r>
          </a:p>
        </p:txBody>
      </p:sp>
      <p:sp>
        <p:nvSpPr>
          <p:cNvPr id="3" name="Content Placeholder 2">
            <a:extLst>
              <a:ext uri="{FF2B5EF4-FFF2-40B4-BE49-F238E27FC236}">
                <a16:creationId xmlns:a16="http://schemas.microsoft.com/office/drawing/2014/main" id="{E9C20210-6202-23CA-D627-0D03F629994B}"/>
              </a:ext>
            </a:extLst>
          </p:cNvPr>
          <p:cNvSpPr>
            <a:spLocks noGrp="1"/>
          </p:cNvSpPr>
          <p:nvPr>
            <p:ph idx="1"/>
          </p:nvPr>
        </p:nvSpPr>
        <p:spPr>
          <a:xfrm>
            <a:off x="838200" y="1825625"/>
            <a:ext cx="10515600" cy="2802218"/>
          </a:xfrm>
        </p:spPr>
        <p:txBody>
          <a:bodyPr vert="horz" lIns="91440" tIns="45720" rIns="91440" bIns="45720" rtlCol="0" anchor="t">
            <a:noAutofit/>
          </a:bodyPr>
          <a:lstStyle/>
          <a:p>
            <a:pPr marL="0" indent="0">
              <a:buNone/>
            </a:pPr>
            <a:r>
              <a:rPr lang="en-US" sz="2400">
                <a:ea typeface="+mn-lt"/>
                <a:cs typeface="+mn-lt"/>
              </a:rPr>
              <a:t>Our containers are designed for various types of items, specially food, and are equipped with technology to estimate the quantity in each container. SHS starts functioning effectively after a few uses, where it calculates the average usage of each food item per meal. This data forms the basis for estimating the remaining quantity of each item.</a:t>
            </a:r>
            <a:endParaRPr lang="en-US" sz="2400">
              <a:solidFill>
                <a:srgbClr val="FF0000"/>
              </a:solidFill>
              <a:ea typeface="+mn-lt"/>
              <a:cs typeface="+mn-lt"/>
            </a:endParaRPr>
          </a:p>
          <a:p>
            <a:pPr marL="0" indent="0">
              <a:buNone/>
            </a:pPr>
            <a:r>
              <a:rPr lang="en-US" sz="2400">
                <a:ea typeface="+mn-lt"/>
                <a:cs typeface="+mn-lt"/>
              </a:rPr>
              <a:t>The system is complemented by a mobile application accessible from anywhere. The app displays a comprehensive list of stored food items along with their names and quantities. When the quantity of a particular food item falls below a predefined threshold (either in terms of meals or a specific value), the app sends a notification and automatically adds that item to the shopping list.</a:t>
            </a:r>
            <a:endParaRPr lang="en-US" sz="2400">
              <a:solidFill>
                <a:srgbClr val="FF0000"/>
              </a:solidFill>
              <a:ea typeface="+mn-lt"/>
              <a:cs typeface="+mn-lt"/>
            </a:endParaRPr>
          </a:p>
          <a:p>
            <a:pPr marL="0" indent="0">
              <a:buNone/>
            </a:pPr>
            <a:r>
              <a:rPr lang="en-US" sz="2400">
                <a:ea typeface="+mn-lt"/>
                <a:cs typeface="+mn-lt"/>
              </a:rPr>
              <a:t>From this technology, we aim to reduce instances of running out of essential items, decrease food waste and increase efficiency in meal planning.</a:t>
            </a:r>
            <a:endParaRPr lang="en-US" sz="2400">
              <a:cs typeface="Calibri"/>
            </a:endParaRPr>
          </a:p>
          <a:p>
            <a:pPr marL="0" indent="0">
              <a:buNone/>
            </a:pPr>
            <a:endParaRPr lang="en-US" sz="2000">
              <a:cs typeface="Calibri"/>
            </a:endParaRPr>
          </a:p>
          <a:p>
            <a:pPr marL="0" indent="0">
              <a:buNone/>
            </a:pPr>
            <a:endParaRPr lang="en-US" sz="2000">
              <a:cs typeface="Calibri"/>
            </a:endParaRPr>
          </a:p>
          <a:p>
            <a:pPr marL="0" indent="0">
              <a:buNone/>
            </a:pPr>
            <a:endParaRPr lang="en-US" sz="2000">
              <a:cs typeface="Calibri"/>
            </a:endParaRPr>
          </a:p>
          <a:p>
            <a:pPr>
              <a:buNone/>
            </a:pP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528135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124F-369F-661C-35A7-D6BFCD256CEE}"/>
              </a:ext>
            </a:extLst>
          </p:cNvPr>
          <p:cNvSpPr>
            <a:spLocks noGrp="1"/>
          </p:cNvSpPr>
          <p:nvPr>
            <p:ph type="title"/>
          </p:nvPr>
        </p:nvSpPr>
        <p:spPr/>
        <p:txBody>
          <a:bodyPr/>
          <a:lstStyle/>
          <a:p>
            <a:r>
              <a:rPr lang="en-US"/>
              <a:t>5. Competitors and previous work</a:t>
            </a:r>
          </a:p>
        </p:txBody>
      </p:sp>
      <p:sp>
        <p:nvSpPr>
          <p:cNvPr id="3" name="Content Placeholder 2">
            <a:extLst>
              <a:ext uri="{FF2B5EF4-FFF2-40B4-BE49-F238E27FC236}">
                <a16:creationId xmlns:a16="http://schemas.microsoft.com/office/drawing/2014/main" id="{CC92259A-4E26-94C1-3CCF-A57515D1D465}"/>
              </a:ext>
            </a:extLst>
          </p:cNvPr>
          <p:cNvSpPr>
            <a:spLocks noGrp="1"/>
          </p:cNvSpPr>
          <p:nvPr>
            <p:ph idx="1"/>
          </p:nvPr>
        </p:nvSpPr>
        <p:spPr/>
        <p:txBody>
          <a:bodyPr vert="horz" lIns="91440" tIns="45720" rIns="91440" bIns="45720" rtlCol="0" anchor="t">
            <a:normAutofit/>
          </a:bodyPr>
          <a:lstStyle/>
          <a:p>
            <a:r>
              <a:rPr lang="en-US" sz="2400"/>
              <a:t>Competitors: </a:t>
            </a:r>
            <a:r>
              <a:rPr lang="en-US" sz="2400">
                <a:cs typeface="Calibri"/>
              </a:rPr>
              <a:t> Companies like Samsung and LG offer similar products.</a:t>
            </a:r>
          </a:p>
          <a:p>
            <a:r>
              <a:rPr lang="en-US" sz="2400"/>
              <a:t>Previous work: </a:t>
            </a:r>
            <a:r>
              <a:rPr lang="en-US" sz="2400">
                <a:cs typeface="Calibri"/>
              </a:rPr>
              <a:t> Smart fridge is an example of products delivered in the past.</a:t>
            </a:r>
            <a:endParaRPr lang="en" sz="2100">
              <a:solidFill>
                <a:srgbClr val="202124"/>
              </a:solidFill>
              <a:latin typeface="Consolas"/>
              <a:ea typeface="+mn-lt"/>
              <a:cs typeface="+mn-lt"/>
            </a:endParaRPr>
          </a:p>
        </p:txBody>
      </p:sp>
    </p:spTree>
    <p:extLst>
      <p:ext uri="{BB962C8B-B14F-4D97-AF65-F5344CB8AC3E}">
        <p14:creationId xmlns:p14="http://schemas.microsoft.com/office/powerpoint/2010/main" val="196260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92D1-C47B-F92A-1C07-8CE5F650955C}"/>
              </a:ext>
            </a:extLst>
          </p:cNvPr>
          <p:cNvSpPr>
            <a:spLocks noGrp="1"/>
          </p:cNvSpPr>
          <p:nvPr>
            <p:ph type="title"/>
          </p:nvPr>
        </p:nvSpPr>
        <p:spPr/>
        <p:txBody>
          <a:bodyPr/>
          <a:lstStyle/>
          <a:p>
            <a:r>
              <a:rPr lang="en-US"/>
              <a:t>6. Solution requirements </a:t>
            </a:r>
          </a:p>
        </p:txBody>
      </p:sp>
      <p:sp>
        <p:nvSpPr>
          <p:cNvPr id="3" name="Content Placeholder 2">
            <a:extLst>
              <a:ext uri="{FF2B5EF4-FFF2-40B4-BE49-F238E27FC236}">
                <a16:creationId xmlns:a16="http://schemas.microsoft.com/office/drawing/2014/main" id="{1FD872F0-8C53-C6CB-3C4B-438194171954}"/>
              </a:ext>
            </a:extLst>
          </p:cNvPr>
          <p:cNvSpPr>
            <a:spLocks noGrp="1"/>
          </p:cNvSpPr>
          <p:nvPr>
            <p:ph idx="1"/>
          </p:nvPr>
        </p:nvSpPr>
        <p:spPr/>
        <p:txBody>
          <a:bodyPr vert="horz" lIns="91440" tIns="45720" rIns="91440" bIns="45720" rtlCol="0" anchor="t">
            <a:normAutofit/>
          </a:bodyPr>
          <a:lstStyle/>
          <a:p>
            <a:pPr marL="0" indent="0">
              <a:buNone/>
            </a:pPr>
            <a:r>
              <a:rPr lang="en-US" sz="2400" b="1">
                <a:ea typeface="+mn-lt"/>
                <a:cs typeface="+mn-lt"/>
              </a:rPr>
              <a:t>Accurate Monitoring:</a:t>
            </a:r>
            <a:endParaRPr lang="en-US">
              <a:ea typeface="+mn-lt"/>
              <a:cs typeface="+mn-lt"/>
            </a:endParaRPr>
          </a:p>
          <a:p>
            <a:pPr marL="457200" indent="-457200"/>
            <a:r>
              <a:rPr lang="en-US" sz="2400">
                <a:ea typeface="+mn-lt"/>
                <a:cs typeface="+mn-lt"/>
              </a:rPr>
              <a:t>The SHS must be able to accurately monitor the quantity of each stored food item. This may involve the use of weight sensors or other technologies to estimate the amount of food consumed in each meal.</a:t>
            </a:r>
            <a:endParaRPr lang="en-US" sz="2400">
              <a:cs typeface="Calibri" panose="020F0502020204030204"/>
            </a:endParaRPr>
          </a:p>
          <a:p>
            <a:pPr marL="0" indent="0">
              <a:buNone/>
            </a:pPr>
            <a:endParaRPr lang="en-US" sz="2400">
              <a:ea typeface="+mn-lt"/>
              <a:cs typeface="+mn-lt"/>
            </a:endParaRPr>
          </a:p>
          <a:p>
            <a:pPr>
              <a:buNone/>
            </a:pPr>
            <a:r>
              <a:rPr lang="en-US" sz="2400" b="1">
                <a:ea typeface="+mn-lt"/>
                <a:cs typeface="+mn-lt"/>
              </a:rPr>
              <a:t>Connectivity with Mobile App:</a:t>
            </a:r>
            <a:endParaRPr lang="en-US" sz="2400"/>
          </a:p>
          <a:p>
            <a:pPr>
              <a:buFont typeface="Arial"/>
              <a:buChar char="•"/>
            </a:pPr>
            <a:r>
              <a:rPr lang="en-US" sz="2400">
                <a:solidFill>
                  <a:srgbClr val="0F0F0F"/>
                </a:solidFill>
                <a:ea typeface="+mn-lt"/>
                <a:cs typeface="+mn-lt"/>
              </a:rPr>
              <a:t>The solution should integrate with a mobile app that allows users to view the content of each container, estimated quantities, and replenishment alerts. The synchronization between the physical device and the app should be fast and reliable.</a:t>
            </a:r>
            <a:endParaRPr lang="en-US" sz="2400"/>
          </a:p>
          <a:p>
            <a:pPr marL="0" indent="0">
              <a:buNone/>
            </a:pPr>
            <a:endParaRPr lang="en-US" sz="2400">
              <a:solidFill>
                <a:srgbClr val="0F0F0F"/>
              </a:solidFill>
              <a:cs typeface="Calibri"/>
            </a:endParaRPr>
          </a:p>
          <a:p>
            <a:pPr marL="0" indent="0">
              <a:buNone/>
            </a:pPr>
            <a:endParaRPr lang="en-US" sz="2400">
              <a:cs typeface="Calibri" panose="020F0502020204030204"/>
            </a:endParaRPr>
          </a:p>
          <a:p>
            <a:pPr marL="0" indent="0">
              <a:buNone/>
            </a:pPr>
            <a:endParaRPr lang="en-US" sz="2400">
              <a:cs typeface="Calibri" panose="020F0502020204030204"/>
            </a:endParaRPr>
          </a:p>
          <a:p>
            <a:pPr marL="0" indent="0">
              <a:buNone/>
            </a:pPr>
            <a:endParaRPr lang="en-US">
              <a:cs typeface="Calibri"/>
            </a:endParaRPr>
          </a:p>
        </p:txBody>
      </p:sp>
    </p:spTree>
    <p:extLst>
      <p:ext uri="{BB962C8B-B14F-4D97-AF65-F5344CB8AC3E}">
        <p14:creationId xmlns:p14="http://schemas.microsoft.com/office/powerpoint/2010/main" val="1841533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Ecrã Panorâmico</PresentationFormat>
  <Slides>23</Slides>
  <Notes>0</Notes>
  <HiddenSlides>0</HiddenSlides>
  <ScaleCrop>false</ScaleCrop>
  <HeadingPairs>
    <vt:vector size="4" baseType="variant">
      <vt:variant>
        <vt:lpstr>Tema</vt:lpstr>
      </vt:variant>
      <vt:variant>
        <vt:i4>1</vt:i4>
      </vt:variant>
      <vt:variant>
        <vt:lpstr>Títulos dos diapositivos</vt:lpstr>
      </vt:variant>
      <vt:variant>
        <vt:i4>23</vt:i4>
      </vt:variant>
    </vt:vector>
  </HeadingPairs>
  <TitlesOfParts>
    <vt:vector size="24" baseType="lpstr">
      <vt:lpstr>Office Theme</vt:lpstr>
      <vt:lpstr>Smart Home Stock</vt:lpstr>
      <vt:lpstr>1. Advisors and Mentor</vt:lpstr>
      <vt:lpstr>2. Problem definition</vt:lpstr>
      <vt:lpstr>2. Problem definition</vt:lpstr>
      <vt:lpstr>3. Solution beneficiaries</vt:lpstr>
      <vt:lpstr>3. Solution beneficiaries</vt:lpstr>
      <vt:lpstr>4. Technological solution</vt:lpstr>
      <vt:lpstr>5. Competitors and previous work</vt:lpstr>
      <vt:lpstr>6. Solution requirements </vt:lpstr>
      <vt:lpstr>6. Solution requirements </vt:lpstr>
      <vt:lpstr>7. Technical challenges</vt:lpstr>
      <vt:lpstr>7. Technical challenges</vt:lpstr>
      <vt:lpstr>7. Technical challenges</vt:lpstr>
      <vt:lpstr>8. Partners</vt:lpstr>
      <vt:lpstr>9. Testing and validation metrics</vt:lpstr>
      <vt:lpstr>9. Testing and validation metrics</vt:lpstr>
      <vt:lpstr>10. Division of labor (I)</vt:lpstr>
      <vt:lpstr>11. Division of labor (II)</vt:lpstr>
      <vt:lpstr>12. Schedule</vt:lpstr>
      <vt:lpstr>15. System Graphic Representation</vt:lpstr>
      <vt:lpstr>13. Block diagram: Weight Container</vt:lpstr>
      <vt:lpstr>14. Block diagram: Weight Container Assembly</vt:lpstr>
      <vt:lpstr>16. Block diagram: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Caldas de Oliveira</dc:creator>
  <cp:revision>33</cp:revision>
  <dcterms:created xsi:type="dcterms:W3CDTF">2023-07-10T15:31:54Z</dcterms:created>
  <dcterms:modified xsi:type="dcterms:W3CDTF">2024-02-19T14:17:32Z</dcterms:modified>
</cp:coreProperties>
</file>